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1B8CA7-099E-450C-8B17-D3249D1C088B}"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18646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B8CA7-099E-450C-8B17-D3249D1C088B}"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2695628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B8CA7-099E-450C-8B17-D3249D1C088B}"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131586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B8CA7-099E-450C-8B17-D3249D1C088B}"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208114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1B8CA7-099E-450C-8B17-D3249D1C088B}"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3664488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1B8CA7-099E-450C-8B17-D3249D1C088B}"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855816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1B8CA7-099E-450C-8B17-D3249D1C088B}" type="datetimeFigureOut">
              <a:rPr lang="en-US" smtClean="0"/>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3532582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1B8CA7-099E-450C-8B17-D3249D1C088B}" type="datetimeFigureOut">
              <a:rPr lang="en-US" smtClean="0"/>
              <a:t>8/12/2020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12355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B8CA7-099E-450C-8B17-D3249D1C088B}" type="datetimeFigureOut">
              <a:rPr lang="en-US" smtClean="0"/>
              <a:t>8/12/2020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3692641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1B8CA7-099E-450C-8B17-D3249D1C088B}"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248922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1B8CA7-099E-450C-8B17-D3249D1C088B}"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FE3878-812B-45E5-A56A-F3EBE51EAD28}" type="slidenum">
              <a:rPr lang="en-US" smtClean="0"/>
              <a:t>‹#›</a:t>
            </a:fld>
            <a:endParaRPr lang="en-US"/>
          </a:p>
        </p:txBody>
      </p:sp>
    </p:spTree>
    <p:extLst>
      <p:ext uri="{BB962C8B-B14F-4D97-AF65-F5344CB8AC3E}">
        <p14:creationId xmlns:p14="http://schemas.microsoft.com/office/powerpoint/2010/main" val="1049318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B8CA7-099E-450C-8B17-D3249D1C088B}" type="datetimeFigureOut">
              <a:rPr lang="en-US" smtClean="0"/>
              <a:t>8/12/2020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E3878-812B-45E5-A56A-F3EBE51EAD28}" type="slidenum">
              <a:rPr lang="en-US" smtClean="0"/>
              <a:t>‹#›</a:t>
            </a:fld>
            <a:endParaRPr lang="en-US"/>
          </a:p>
        </p:txBody>
      </p:sp>
    </p:spTree>
    <p:extLst>
      <p:ext uri="{BB962C8B-B14F-4D97-AF65-F5344CB8AC3E}">
        <p14:creationId xmlns:p14="http://schemas.microsoft.com/office/powerpoint/2010/main" val="242006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314" y="0"/>
            <a:ext cx="9144000" cy="2387600"/>
          </a:xfrm>
        </p:spPr>
        <p:txBody>
          <a:bodyPr/>
          <a:lstStyle/>
          <a:p>
            <a:r>
              <a:rPr lang="en-US" dirty="0" smtClean="0"/>
              <a:t>Title of My Design and Prototype Project</a:t>
            </a:r>
            <a:endParaRPr lang="en-US" dirty="0"/>
          </a:p>
        </p:txBody>
      </p:sp>
      <p:sp>
        <p:nvSpPr>
          <p:cNvPr id="3" name="Subtitle 2"/>
          <p:cNvSpPr>
            <a:spLocks noGrp="1"/>
          </p:cNvSpPr>
          <p:nvPr>
            <p:ph type="subTitle" idx="1"/>
          </p:nvPr>
        </p:nvSpPr>
        <p:spPr>
          <a:xfrm>
            <a:off x="890337" y="2528048"/>
            <a:ext cx="10411326" cy="4149646"/>
          </a:xfrm>
        </p:spPr>
        <p:txBody>
          <a:bodyPr>
            <a:normAutofit fontScale="92500" lnSpcReduction="10000"/>
          </a:bodyPr>
          <a:lstStyle/>
          <a:p>
            <a:r>
              <a:rPr lang="en-US" dirty="0" smtClean="0"/>
              <a:t>Students names</a:t>
            </a:r>
          </a:p>
          <a:p>
            <a:r>
              <a:rPr lang="en-US" dirty="0" smtClean="0"/>
              <a:t>Teacher name</a:t>
            </a:r>
          </a:p>
          <a:p>
            <a:r>
              <a:rPr lang="en-US" dirty="0" smtClean="0"/>
              <a:t>School Name</a:t>
            </a:r>
          </a:p>
          <a:p>
            <a:pPr algn="l"/>
            <a:r>
              <a:rPr lang="en-US" dirty="0">
                <a:solidFill>
                  <a:srgbClr val="FF0000"/>
                </a:solidFill>
              </a:rPr>
              <a:t>This is a template that may need to be altered to fit the needs of your school or project needs and specifics</a:t>
            </a:r>
            <a:r>
              <a:rPr lang="en-US" dirty="0" smtClean="0">
                <a:solidFill>
                  <a:srgbClr val="FF0000"/>
                </a:solidFill>
              </a:rPr>
              <a:t>.  I recommend the teacher use this as part of the group’s class grade to help show the progress as the team makes updates and iterations. </a:t>
            </a:r>
            <a:endParaRPr lang="en-US" dirty="0">
              <a:solidFill>
                <a:srgbClr val="FF0000"/>
              </a:solidFill>
            </a:endParaRPr>
          </a:p>
          <a:p>
            <a:pPr algn="l"/>
            <a:r>
              <a:rPr lang="en-US" u="sng" dirty="0" smtClean="0">
                <a:solidFill>
                  <a:srgbClr val="7030A0"/>
                </a:solidFill>
              </a:rPr>
              <a:t>Dates to Remember</a:t>
            </a:r>
          </a:p>
          <a:p>
            <a:pPr algn="l"/>
            <a:r>
              <a:rPr lang="en-US" dirty="0" smtClean="0">
                <a:solidFill>
                  <a:srgbClr val="7030A0"/>
                </a:solidFill>
              </a:rPr>
              <a:t>Preliminary Design Review             		</a:t>
            </a:r>
            <a:r>
              <a:rPr lang="en-US" dirty="0" smtClean="0">
                <a:solidFill>
                  <a:srgbClr val="7030A0"/>
                </a:solidFill>
              </a:rPr>
              <a:t>End of November Beginning </a:t>
            </a:r>
            <a:r>
              <a:rPr lang="en-US" dirty="0" smtClean="0">
                <a:solidFill>
                  <a:srgbClr val="7030A0"/>
                </a:solidFill>
              </a:rPr>
              <a:t>December</a:t>
            </a:r>
          </a:p>
          <a:p>
            <a:pPr algn="l"/>
            <a:r>
              <a:rPr lang="en-US" dirty="0" smtClean="0">
                <a:solidFill>
                  <a:srgbClr val="7030A0"/>
                </a:solidFill>
              </a:rPr>
              <a:t>Critical Design Review </a:t>
            </a:r>
            <a:r>
              <a:rPr lang="en-US" dirty="0">
                <a:solidFill>
                  <a:srgbClr val="7030A0"/>
                </a:solidFill>
              </a:rPr>
              <a:t>                      </a:t>
            </a:r>
            <a:r>
              <a:rPr lang="en-US" dirty="0" smtClean="0">
                <a:solidFill>
                  <a:srgbClr val="7030A0"/>
                </a:solidFill>
              </a:rPr>
              <a:t>		</a:t>
            </a:r>
            <a:r>
              <a:rPr lang="en-US" dirty="0">
                <a:solidFill>
                  <a:srgbClr val="7030A0"/>
                </a:solidFill>
              </a:rPr>
              <a:t>E</a:t>
            </a:r>
            <a:r>
              <a:rPr lang="en-US" dirty="0" smtClean="0">
                <a:solidFill>
                  <a:srgbClr val="7030A0"/>
                </a:solidFill>
              </a:rPr>
              <a:t>nd </a:t>
            </a:r>
            <a:r>
              <a:rPr lang="en-US" dirty="0" smtClean="0">
                <a:solidFill>
                  <a:srgbClr val="7030A0"/>
                </a:solidFill>
              </a:rPr>
              <a:t>of January, beginning of February</a:t>
            </a:r>
            <a:endParaRPr lang="en-US" dirty="0" smtClean="0">
              <a:solidFill>
                <a:srgbClr val="7030A0"/>
              </a:solidFill>
            </a:endParaRPr>
          </a:p>
          <a:p>
            <a:pPr algn="l"/>
            <a:r>
              <a:rPr lang="en-US" dirty="0" smtClean="0">
                <a:solidFill>
                  <a:srgbClr val="7030A0"/>
                </a:solidFill>
              </a:rPr>
              <a:t>Final Design Review at Johnson Space Center	Wed  </a:t>
            </a:r>
            <a:r>
              <a:rPr lang="en-US" dirty="0" smtClean="0">
                <a:solidFill>
                  <a:srgbClr val="7030A0"/>
                </a:solidFill>
              </a:rPr>
              <a:t>middle</a:t>
            </a:r>
            <a:r>
              <a:rPr lang="en-US" dirty="0" smtClean="0">
                <a:solidFill>
                  <a:srgbClr val="7030A0"/>
                </a:solidFill>
              </a:rPr>
              <a:t> </a:t>
            </a:r>
            <a:r>
              <a:rPr lang="en-US" dirty="0" smtClean="0">
                <a:solidFill>
                  <a:srgbClr val="7030A0"/>
                </a:solidFill>
              </a:rPr>
              <a:t>of April</a:t>
            </a:r>
            <a:endParaRPr lang="en-US" dirty="0">
              <a:solidFill>
                <a:srgbClr val="7030A0"/>
              </a:solidFill>
            </a:endParaRPr>
          </a:p>
          <a:p>
            <a:pPr algn="l"/>
            <a:r>
              <a:rPr lang="en-US" dirty="0">
                <a:solidFill>
                  <a:srgbClr val="7030A0"/>
                </a:solidFill>
              </a:rPr>
              <a:t>Award Ceremony            </a:t>
            </a:r>
            <a:r>
              <a:rPr lang="en-US" dirty="0" smtClean="0">
                <a:solidFill>
                  <a:srgbClr val="7030A0"/>
                </a:solidFill>
              </a:rPr>
              <a:t>		</a:t>
            </a:r>
            <a:r>
              <a:rPr lang="en-US" dirty="0" smtClean="0">
                <a:solidFill>
                  <a:srgbClr val="7030A0"/>
                </a:solidFill>
              </a:rPr>
              <a:t>	 Saturday  Early May </a:t>
            </a:r>
            <a:endParaRPr lang="en-US" dirty="0">
              <a:solidFill>
                <a:srgbClr val="7030A0"/>
              </a:solidFill>
            </a:endParaRPr>
          </a:p>
        </p:txBody>
      </p:sp>
    </p:spTree>
    <p:extLst>
      <p:ext uri="{BB962C8B-B14F-4D97-AF65-F5344CB8AC3E}">
        <p14:creationId xmlns:p14="http://schemas.microsoft.com/office/powerpoint/2010/main" val="2460483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 the design</a:t>
            </a:r>
            <a:endParaRPr lang="en-US" dirty="0"/>
          </a:p>
        </p:txBody>
      </p:sp>
      <p:sp>
        <p:nvSpPr>
          <p:cNvPr id="3" name="Content Placeholder 2"/>
          <p:cNvSpPr>
            <a:spLocks noGrp="1"/>
          </p:cNvSpPr>
          <p:nvPr>
            <p:ph idx="1"/>
          </p:nvPr>
        </p:nvSpPr>
        <p:spPr/>
        <p:txBody>
          <a:bodyPr/>
          <a:lstStyle/>
          <a:p>
            <a:r>
              <a:rPr lang="en-US" dirty="0" smtClean="0">
                <a:solidFill>
                  <a:srgbClr val="00B0F0"/>
                </a:solidFill>
              </a:rPr>
              <a:t>This should be completed within the week after completing your prototype.</a:t>
            </a:r>
          </a:p>
          <a:p>
            <a:r>
              <a:rPr lang="en-US" dirty="0" smtClean="0"/>
              <a:t>Update your 3-D CAD drawing to reflect the improvements you need.</a:t>
            </a:r>
          </a:p>
          <a:p>
            <a:r>
              <a:rPr lang="en-US" dirty="0">
                <a:solidFill>
                  <a:srgbClr val="00B050"/>
                </a:solidFill>
              </a:rPr>
              <a:t>You may find that you repeat this page several times depending on the complexity of your project</a:t>
            </a:r>
            <a:r>
              <a:rPr lang="en-US" dirty="0" smtClean="0">
                <a:solidFill>
                  <a:srgbClr val="00B050"/>
                </a:solidFill>
              </a:rPr>
              <a:t>.  Testing your project to make it operate well will mean that you find problems that need to be fixed so it works the way you want.  The little details are what makes your product stand out so that people want your design over another.  </a:t>
            </a:r>
            <a:endParaRPr lang="en-US" dirty="0">
              <a:solidFill>
                <a:srgbClr val="00B050"/>
              </a:solidFill>
            </a:endParaRPr>
          </a:p>
        </p:txBody>
      </p:sp>
    </p:spTree>
    <p:extLst>
      <p:ext uri="{BB962C8B-B14F-4D97-AF65-F5344CB8AC3E}">
        <p14:creationId xmlns:p14="http://schemas.microsoft.com/office/powerpoint/2010/main" val="2345295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the final Design</a:t>
            </a:r>
            <a:endParaRPr lang="en-US" dirty="0"/>
          </a:p>
        </p:txBody>
      </p:sp>
      <p:sp>
        <p:nvSpPr>
          <p:cNvPr id="3" name="Content Placeholder 2"/>
          <p:cNvSpPr>
            <a:spLocks noGrp="1"/>
          </p:cNvSpPr>
          <p:nvPr>
            <p:ph idx="1"/>
          </p:nvPr>
        </p:nvSpPr>
        <p:spPr/>
        <p:txBody>
          <a:bodyPr/>
          <a:lstStyle/>
          <a:p>
            <a:r>
              <a:rPr lang="en-US" dirty="0" smtClean="0"/>
              <a:t>Attach </a:t>
            </a:r>
            <a:r>
              <a:rPr lang="en-US" dirty="0" smtClean="0"/>
              <a:t>3 photos or more of </a:t>
            </a:r>
            <a:r>
              <a:rPr lang="en-US" dirty="0" smtClean="0"/>
              <a:t>your final design from different angles showing and labeling all the important aspects</a:t>
            </a:r>
            <a:r>
              <a:rPr lang="en-US" dirty="0" smtClean="0"/>
              <a:t>.  Use multiple pages if needed.</a:t>
            </a:r>
            <a:endParaRPr lang="en-US" dirty="0"/>
          </a:p>
        </p:txBody>
      </p:sp>
    </p:spTree>
    <p:extLst>
      <p:ext uri="{BB962C8B-B14F-4D97-AF65-F5344CB8AC3E}">
        <p14:creationId xmlns:p14="http://schemas.microsoft.com/office/powerpoint/2010/main" val="4130946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Communicate the Process and Results</a:t>
            </a:r>
            <a:endParaRPr lang="en-US" dirty="0"/>
          </a:p>
        </p:txBody>
      </p:sp>
      <p:sp>
        <p:nvSpPr>
          <p:cNvPr id="3" name="Content Placeholder 2"/>
          <p:cNvSpPr>
            <a:spLocks noGrp="1"/>
          </p:cNvSpPr>
          <p:nvPr>
            <p:ph idx="1"/>
          </p:nvPr>
        </p:nvSpPr>
        <p:spPr/>
        <p:txBody>
          <a:bodyPr>
            <a:normAutofit/>
          </a:bodyPr>
          <a:lstStyle/>
          <a:p>
            <a:r>
              <a:rPr lang="en-US" dirty="0" smtClean="0">
                <a:solidFill>
                  <a:srgbClr val="00B0F0"/>
                </a:solidFill>
              </a:rPr>
              <a:t>This page should be started in the 3</a:t>
            </a:r>
            <a:r>
              <a:rPr lang="en-US" baseline="30000" dirty="0" smtClean="0">
                <a:solidFill>
                  <a:srgbClr val="00B0F0"/>
                </a:solidFill>
              </a:rPr>
              <a:t>rd</a:t>
            </a:r>
            <a:r>
              <a:rPr lang="en-US" dirty="0" smtClean="0">
                <a:solidFill>
                  <a:srgbClr val="00B0F0"/>
                </a:solidFill>
              </a:rPr>
              <a:t> week as you draw up your project in 3D.  Your development of the object may be influenced by how you use it.  This will be updated as you make improvement on your project.</a:t>
            </a:r>
            <a:endParaRPr lang="en-US" dirty="0"/>
          </a:p>
          <a:p>
            <a:r>
              <a:rPr lang="en-US" dirty="0" smtClean="0"/>
              <a:t>Summarize </a:t>
            </a:r>
            <a:r>
              <a:rPr lang="en-US" dirty="0"/>
              <a:t>the processes and provide complete and accurate drawings of your final design.  Label all the parts in your drawing so it is easy for someone else not familiar with the project will understand your discussion on the project</a:t>
            </a:r>
            <a:r>
              <a:rPr lang="en-US" dirty="0" smtClean="0"/>
              <a:t>.</a:t>
            </a:r>
          </a:p>
          <a:p>
            <a:r>
              <a:rPr lang="en-US" dirty="0" smtClean="0"/>
              <a:t>Provide instructions on its operation or its use.  Although it is obvious to you, not everyone will know how to use it.</a:t>
            </a:r>
            <a:endParaRPr lang="en-US" dirty="0"/>
          </a:p>
        </p:txBody>
      </p:sp>
    </p:spTree>
    <p:extLst>
      <p:ext uri="{BB962C8B-B14F-4D97-AF65-F5344CB8AC3E}">
        <p14:creationId xmlns:p14="http://schemas.microsoft.com/office/powerpoint/2010/main" val="318300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the Problem you are trying to solve</a:t>
            </a:r>
            <a:endParaRPr lang="en-US" dirty="0"/>
          </a:p>
        </p:txBody>
      </p:sp>
      <p:sp>
        <p:nvSpPr>
          <p:cNvPr id="3" name="Content Placeholder 2"/>
          <p:cNvSpPr>
            <a:spLocks noGrp="1"/>
          </p:cNvSpPr>
          <p:nvPr>
            <p:ph idx="1"/>
          </p:nvPr>
        </p:nvSpPr>
        <p:spPr/>
        <p:txBody>
          <a:bodyPr/>
          <a:lstStyle/>
          <a:p>
            <a:r>
              <a:rPr lang="en-US" dirty="0" smtClean="0">
                <a:solidFill>
                  <a:srgbClr val="00B0F0"/>
                </a:solidFill>
              </a:rPr>
              <a:t>This should be your first step that is completed as soon as you have chosen a project.  Most of this will be in the HUNCH project description but there may be other research you need to do to understand the environment of the Space </a:t>
            </a:r>
            <a:r>
              <a:rPr lang="en-US" dirty="0" smtClean="0">
                <a:solidFill>
                  <a:srgbClr val="00B0F0"/>
                </a:solidFill>
              </a:rPr>
              <a:t>Station, the Moon or other locations.</a:t>
            </a:r>
            <a:endParaRPr lang="en-US" dirty="0">
              <a:solidFill>
                <a:srgbClr val="00B0F0"/>
              </a:solidFill>
            </a:endParaRPr>
          </a:p>
        </p:txBody>
      </p:sp>
    </p:spTree>
    <p:extLst>
      <p:ext uri="{BB962C8B-B14F-4D97-AF65-F5344CB8AC3E}">
        <p14:creationId xmlns:p14="http://schemas.microsoft.com/office/powerpoint/2010/main" val="247276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lstStyle/>
          <a:p>
            <a:r>
              <a:rPr lang="en-US" dirty="0" smtClean="0">
                <a:solidFill>
                  <a:srgbClr val="00B0F0"/>
                </a:solidFill>
              </a:rPr>
              <a:t>This should be started the first week of your project and will be continually updated as you work on your project.</a:t>
            </a:r>
          </a:p>
          <a:p>
            <a:r>
              <a:rPr lang="en-US" dirty="0" smtClean="0"/>
              <a:t>Are there existing commercial products that can satisfy the needs of the product?  Are there good ideas that may need alteration?</a:t>
            </a:r>
          </a:p>
          <a:p>
            <a:r>
              <a:rPr lang="en-US" dirty="0" smtClean="0"/>
              <a:t>List where you found valuable information related to the problem and how you might solve it.</a:t>
            </a:r>
          </a:p>
          <a:p>
            <a:r>
              <a:rPr lang="en-US" dirty="0" smtClean="0"/>
              <a:t>Describe the main ideas that are important from the </a:t>
            </a:r>
            <a:r>
              <a:rPr lang="en-US" dirty="0" smtClean="0"/>
              <a:t>research</a:t>
            </a:r>
          </a:p>
          <a:p>
            <a:r>
              <a:rPr lang="en-US" dirty="0" smtClean="0"/>
              <a:t>Show pictures of what you are thinking about.</a:t>
            </a:r>
            <a:endParaRPr lang="en-US" dirty="0" smtClean="0"/>
          </a:p>
          <a:p>
            <a:endParaRPr lang="en-US" dirty="0"/>
          </a:p>
        </p:txBody>
      </p:sp>
    </p:spTree>
    <p:extLst>
      <p:ext uri="{BB962C8B-B14F-4D97-AF65-F5344CB8AC3E}">
        <p14:creationId xmlns:p14="http://schemas.microsoft.com/office/powerpoint/2010/main" val="1052863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 and Generate Ideas</a:t>
            </a:r>
            <a:endParaRPr lang="en-US" dirty="0"/>
          </a:p>
        </p:txBody>
      </p:sp>
      <p:sp>
        <p:nvSpPr>
          <p:cNvPr id="3" name="Content Placeholder 2"/>
          <p:cNvSpPr>
            <a:spLocks noGrp="1"/>
          </p:cNvSpPr>
          <p:nvPr>
            <p:ph idx="1"/>
          </p:nvPr>
        </p:nvSpPr>
        <p:spPr/>
        <p:txBody>
          <a:bodyPr/>
          <a:lstStyle/>
          <a:p>
            <a:r>
              <a:rPr lang="en-US" dirty="0">
                <a:solidFill>
                  <a:srgbClr val="00B0F0"/>
                </a:solidFill>
              </a:rPr>
              <a:t>This should be started the first week of your project and </a:t>
            </a:r>
            <a:r>
              <a:rPr lang="en-US" dirty="0" smtClean="0">
                <a:solidFill>
                  <a:srgbClr val="00B0F0"/>
                </a:solidFill>
              </a:rPr>
              <a:t>will be completed by the second week.</a:t>
            </a:r>
            <a:endParaRPr lang="en-US" dirty="0" smtClean="0"/>
          </a:p>
          <a:p>
            <a:r>
              <a:rPr lang="en-US" dirty="0" smtClean="0"/>
              <a:t>Attach photos of the sketches and list ideas each of the students suggested for solving the problem. This may take more than one page.</a:t>
            </a:r>
            <a:endParaRPr lang="en-US" dirty="0"/>
          </a:p>
        </p:txBody>
      </p:sp>
    </p:spTree>
    <p:extLst>
      <p:ext uri="{BB962C8B-B14F-4D97-AF65-F5344CB8AC3E}">
        <p14:creationId xmlns:p14="http://schemas.microsoft.com/office/powerpoint/2010/main" val="170472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criteria and specify constraints</a:t>
            </a:r>
            <a:endParaRPr lang="en-US" dirty="0"/>
          </a:p>
        </p:txBody>
      </p:sp>
      <p:sp>
        <p:nvSpPr>
          <p:cNvPr id="3" name="Content Placeholder 2"/>
          <p:cNvSpPr>
            <a:spLocks noGrp="1"/>
          </p:cNvSpPr>
          <p:nvPr>
            <p:ph idx="1"/>
          </p:nvPr>
        </p:nvSpPr>
        <p:spPr>
          <a:xfrm>
            <a:off x="660090" y="3196493"/>
            <a:ext cx="4794945" cy="3337510"/>
          </a:xfrm>
        </p:spPr>
        <p:txBody>
          <a:bodyPr/>
          <a:lstStyle/>
          <a:p>
            <a:r>
              <a:rPr lang="en-US" dirty="0" smtClean="0"/>
              <a:t>Criteria---this is what we need</a:t>
            </a:r>
            <a:endParaRPr lang="en-US" dirty="0"/>
          </a:p>
        </p:txBody>
      </p:sp>
      <p:sp>
        <p:nvSpPr>
          <p:cNvPr id="4" name="Content Placeholder 2"/>
          <p:cNvSpPr txBox="1">
            <a:spLocks/>
          </p:cNvSpPr>
          <p:nvPr/>
        </p:nvSpPr>
        <p:spPr>
          <a:xfrm>
            <a:off x="6658707" y="3196493"/>
            <a:ext cx="5017478" cy="3337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Constraints---these are problems we have to avoid</a:t>
            </a:r>
          </a:p>
          <a:p>
            <a:endParaRPr lang="en-US" dirty="0"/>
          </a:p>
        </p:txBody>
      </p:sp>
      <p:sp>
        <p:nvSpPr>
          <p:cNvPr id="5" name="Rectangle 4"/>
          <p:cNvSpPr/>
          <p:nvPr/>
        </p:nvSpPr>
        <p:spPr>
          <a:xfrm>
            <a:off x="1363578" y="1883511"/>
            <a:ext cx="8515068" cy="1384995"/>
          </a:xfrm>
          <a:prstGeom prst="rect">
            <a:avLst/>
          </a:prstGeom>
        </p:spPr>
        <p:txBody>
          <a:bodyPr wrap="square">
            <a:spAutoFit/>
          </a:bodyPr>
          <a:lstStyle/>
          <a:p>
            <a:pPr marL="285750" indent="-285750">
              <a:buFont typeface="Arial" panose="020B0604020202020204" pitchFamily="34" charset="0"/>
              <a:buChar char="•"/>
            </a:pPr>
            <a:r>
              <a:rPr lang="en-US" sz="2800" dirty="0">
                <a:solidFill>
                  <a:srgbClr val="00B0F0"/>
                </a:solidFill>
              </a:rPr>
              <a:t>This should be started the first week of your project and </a:t>
            </a:r>
            <a:r>
              <a:rPr lang="en-US" sz="2800" dirty="0" smtClean="0">
                <a:solidFill>
                  <a:srgbClr val="00B0F0"/>
                </a:solidFill>
              </a:rPr>
              <a:t>may </a:t>
            </a:r>
            <a:r>
              <a:rPr lang="en-US" sz="2800" dirty="0">
                <a:solidFill>
                  <a:srgbClr val="00B0F0"/>
                </a:solidFill>
              </a:rPr>
              <a:t>be </a:t>
            </a:r>
            <a:r>
              <a:rPr lang="en-US" sz="2800" dirty="0" smtClean="0">
                <a:solidFill>
                  <a:srgbClr val="00B0F0"/>
                </a:solidFill>
              </a:rPr>
              <a:t>updated </a:t>
            </a:r>
            <a:r>
              <a:rPr lang="en-US" sz="2800" dirty="0">
                <a:solidFill>
                  <a:srgbClr val="00B0F0"/>
                </a:solidFill>
              </a:rPr>
              <a:t>as you work on your </a:t>
            </a:r>
            <a:r>
              <a:rPr lang="en-US" sz="2800" dirty="0" smtClean="0">
                <a:solidFill>
                  <a:srgbClr val="00B0F0"/>
                </a:solidFill>
              </a:rPr>
              <a:t>project and as you learn more while working.</a:t>
            </a:r>
            <a:endParaRPr lang="en-US" sz="2800" dirty="0">
              <a:solidFill>
                <a:srgbClr val="00B0F0"/>
              </a:solidFill>
            </a:endParaRPr>
          </a:p>
        </p:txBody>
      </p:sp>
    </p:spTree>
    <p:extLst>
      <p:ext uri="{BB962C8B-B14F-4D97-AF65-F5344CB8AC3E}">
        <p14:creationId xmlns:p14="http://schemas.microsoft.com/office/powerpoint/2010/main" val="964574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and Propose designs and Choose among Alternative solutions</a:t>
            </a:r>
            <a:endParaRPr lang="en-US" dirty="0"/>
          </a:p>
        </p:txBody>
      </p:sp>
      <p:sp>
        <p:nvSpPr>
          <p:cNvPr id="3" name="Content Placeholder 2"/>
          <p:cNvSpPr>
            <a:spLocks noGrp="1"/>
          </p:cNvSpPr>
          <p:nvPr>
            <p:ph idx="1"/>
          </p:nvPr>
        </p:nvSpPr>
        <p:spPr/>
        <p:txBody>
          <a:bodyPr/>
          <a:lstStyle/>
          <a:p>
            <a:r>
              <a:rPr lang="en-US" dirty="0" smtClean="0">
                <a:solidFill>
                  <a:srgbClr val="00B0F0"/>
                </a:solidFill>
              </a:rPr>
              <a:t>This should be completed by the 3</a:t>
            </a:r>
            <a:r>
              <a:rPr lang="en-US" baseline="30000" dirty="0" smtClean="0">
                <a:solidFill>
                  <a:srgbClr val="00B0F0"/>
                </a:solidFill>
              </a:rPr>
              <a:t>rd</a:t>
            </a:r>
            <a:r>
              <a:rPr lang="en-US" dirty="0" smtClean="0">
                <a:solidFill>
                  <a:srgbClr val="00B0F0"/>
                </a:solidFill>
              </a:rPr>
              <a:t> week of your project.</a:t>
            </a:r>
          </a:p>
          <a:p>
            <a:r>
              <a:rPr lang="en-US" dirty="0" smtClean="0"/>
              <a:t>Analyze the strongest ideas by listing out their pros and cons on this page.  Choose one for your final product.</a:t>
            </a:r>
            <a:endParaRPr lang="en-US" dirty="0"/>
          </a:p>
        </p:txBody>
      </p:sp>
    </p:spTree>
    <p:extLst>
      <p:ext uri="{BB962C8B-B14F-4D97-AF65-F5344CB8AC3E}">
        <p14:creationId xmlns:p14="http://schemas.microsoft.com/office/powerpoint/2010/main" val="67114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the proposed solution</a:t>
            </a:r>
            <a:endParaRPr lang="en-US" dirty="0"/>
          </a:p>
        </p:txBody>
      </p:sp>
      <p:sp>
        <p:nvSpPr>
          <p:cNvPr id="3" name="Content Placeholder 2"/>
          <p:cNvSpPr>
            <a:spLocks noGrp="1"/>
          </p:cNvSpPr>
          <p:nvPr>
            <p:ph idx="1"/>
          </p:nvPr>
        </p:nvSpPr>
        <p:spPr/>
        <p:txBody>
          <a:bodyPr/>
          <a:lstStyle/>
          <a:p>
            <a:r>
              <a:rPr lang="en-US" dirty="0" smtClean="0">
                <a:solidFill>
                  <a:srgbClr val="00B0F0"/>
                </a:solidFill>
              </a:rPr>
              <a:t>This should be started in the 3</a:t>
            </a:r>
            <a:r>
              <a:rPr lang="en-US" baseline="30000" dirty="0" smtClean="0">
                <a:solidFill>
                  <a:srgbClr val="00B0F0"/>
                </a:solidFill>
              </a:rPr>
              <a:t>rd</a:t>
            </a:r>
            <a:r>
              <a:rPr lang="en-US" dirty="0" smtClean="0">
                <a:solidFill>
                  <a:srgbClr val="00B0F0"/>
                </a:solidFill>
              </a:rPr>
              <a:t> week.  Depending on the complexity of your project you should be finished within the next week or two.</a:t>
            </a:r>
          </a:p>
          <a:p>
            <a:r>
              <a:rPr lang="en-US" dirty="0" smtClean="0"/>
              <a:t>Draw up your design in 3-D CAD and apply all the specifications.</a:t>
            </a:r>
          </a:p>
          <a:p>
            <a:r>
              <a:rPr lang="en-US" dirty="0" smtClean="0"/>
              <a:t>Paste a drawing of your detailed CAD file onto the page with labels of the relevant parts so other people will understand what is important.</a:t>
            </a:r>
            <a:endParaRPr lang="en-US" dirty="0"/>
          </a:p>
        </p:txBody>
      </p:sp>
    </p:spTree>
    <p:extLst>
      <p:ext uri="{BB962C8B-B14F-4D97-AF65-F5344CB8AC3E}">
        <p14:creationId xmlns:p14="http://schemas.microsoft.com/office/powerpoint/2010/main" val="83676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model or prototype</a:t>
            </a:r>
            <a:endParaRPr lang="en-US" dirty="0"/>
          </a:p>
        </p:txBody>
      </p:sp>
      <p:sp>
        <p:nvSpPr>
          <p:cNvPr id="3" name="Content Placeholder 2"/>
          <p:cNvSpPr>
            <a:spLocks noGrp="1"/>
          </p:cNvSpPr>
          <p:nvPr>
            <p:ph idx="1"/>
          </p:nvPr>
        </p:nvSpPr>
        <p:spPr/>
        <p:txBody>
          <a:bodyPr/>
          <a:lstStyle/>
          <a:p>
            <a:r>
              <a:rPr lang="en-US" dirty="0" smtClean="0">
                <a:solidFill>
                  <a:srgbClr val="00B0F0"/>
                </a:solidFill>
              </a:rPr>
              <a:t>This should be started the 4</a:t>
            </a:r>
            <a:r>
              <a:rPr lang="en-US" baseline="30000" dirty="0" smtClean="0">
                <a:solidFill>
                  <a:srgbClr val="00B0F0"/>
                </a:solidFill>
              </a:rPr>
              <a:t>th</a:t>
            </a:r>
            <a:r>
              <a:rPr lang="en-US" dirty="0" smtClean="0">
                <a:solidFill>
                  <a:srgbClr val="00B0F0"/>
                </a:solidFill>
              </a:rPr>
              <a:t> or 5</a:t>
            </a:r>
            <a:r>
              <a:rPr lang="en-US" baseline="30000" dirty="0" smtClean="0">
                <a:solidFill>
                  <a:srgbClr val="00B0F0"/>
                </a:solidFill>
              </a:rPr>
              <a:t>th</a:t>
            </a:r>
            <a:r>
              <a:rPr lang="en-US" dirty="0" smtClean="0">
                <a:solidFill>
                  <a:srgbClr val="00B0F0"/>
                </a:solidFill>
              </a:rPr>
              <a:t> week.  Your first prototype should be completed by the 6</a:t>
            </a:r>
            <a:r>
              <a:rPr lang="en-US" baseline="30000" dirty="0" smtClean="0">
                <a:solidFill>
                  <a:srgbClr val="00B0F0"/>
                </a:solidFill>
              </a:rPr>
              <a:t>th</a:t>
            </a:r>
            <a:r>
              <a:rPr lang="en-US" dirty="0" smtClean="0">
                <a:solidFill>
                  <a:srgbClr val="00B0F0"/>
                </a:solidFill>
              </a:rPr>
              <a:t> or 7</a:t>
            </a:r>
            <a:r>
              <a:rPr lang="en-US" baseline="30000" dirty="0" smtClean="0">
                <a:solidFill>
                  <a:srgbClr val="00B0F0"/>
                </a:solidFill>
              </a:rPr>
              <a:t>th</a:t>
            </a:r>
            <a:r>
              <a:rPr lang="en-US" dirty="0" smtClean="0">
                <a:solidFill>
                  <a:srgbClr val="00B0F0"/>
                </a:solidFill>
              </a:rPr>
              <a:t> week.</a:t>
            </a:r>
          </a:p>
          <a:p>
            <a:r>
              <a:rPr lang="en-US" dirty="0" smtClean="0"/>
              <a:t>Using paper, cardboard, cloth, wood, metal, plastic, 3D printing—make a model or prototype of your detailed drawing.</a:t>
            </a:r>
          </a:p>
          <a:p>
            <a:r>
              <a:rPr lang="en-US" dirty="0" smtClean="0"/>
              <a:t>Attach a picture of your prototype.</a:t>
            </a:r>
            <a:endParaRPr lang="en-US" dirty="0"/>
          </a:p>
        </p:txBody>
      </p:sp>
    </p:spTree>
    <p:extLst>
      <p:ext uri="{BB962C8B-B14F-4D97-AF65-F5344CB8AC3E}">
        <p14:creationId xmlns:p14="http://schemas.microsoft.com/office/powerpoint/2010/main" val="313199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05" y="176867"/>
            <a:ext cx="12864353" cy="1114051"/>
          </a:xfrm>
        </p:spPr>
        <p:txBody>
          <a:bodyPr/>
          <a:lstStyle/>
          <a:p>
            <a:r>
              <a:rPr lang="en-US" dirty="0" smtClean="0"/>
              <a:t>Test and Evaluate </a:t>
            </a:r>
            <a:r>
              <a:rPr lang="en-US" dirty="0" smtClean="0"/>
              <a:t>the solution and its consequences</a:t>
            </a:r>
            <a:endParaRPr lang="en-US" dirty="0"/>
          </a:p>
        </p:txBody>
      </p:sp>
      <p:sp>
        <p:nvSpPr>
          <p:cNvPr id="3" name="Content Placeholder 2"/>
          <p:cNvSpPr>
            <a:spLocks noGrp="1"/>
          </p:cNvSpPr>
          <p:nvPr>
            <p:ph idx="1"/>
          </p:nvPr>
        </p:nvSpPr>
        <p:spPr/>
        <p:txBody>
          <a:bodyPr/>
          <a:lstStyle/>
          <a:p>
            <a:r>
              <a:rPr lang="en-US" dirty="0" smtClean="0">
                <a:solidFill>
                  <a:srgbClr val="00B0F0"/>
                </a:solidFill>
              </a:rPr>
              <a:t>This should be completed once your prototype is completed and you have spent a day evaluating and trying out your prototype.</a:t>
            </a:r>
          </a:p>
          <a:p>
            <a:r>
              <a:rPr lang="en-US" dirty="0" smtClean="0"/>
              <a:t>Check all the requirements and limitations to see if you have met them all.</a:t>
            </a:r>
          </a:p>
          <a:p>
            <a:r>
              <a:rPr lang="en-US" dirty="0" smtClean="0"/>
              <a:t>List any that you did not meet.</a:t>
            </a:r>
          </a:p>
          <a:p>
            <a:r>
              <a:rPr lang="en-US" dirty="0" smtClean="0"/>
              <a:t>List any other problems you have found that could be fixed.</a:t>
            </a:r>
          </a:p>
          <a:p>
            <a:r>
              <a:rPr lang="en-US" dirty="0" smtClean="0"/>
              <a:t>What attributes did you like best.</a:t>
            </a:r>
          </a:p>
          <a:p>
            <a:r>
              <a:rPr lang="en-US" dirty="0" smtClean="0"/>
              <a:t>Include a picture of your prototype if it helps you describe the improvements you want to make</a:t>
            </a:r>
            <a:endParaRPr lang="en-US" dirty="0"/>
          </a:p>
        </p:txBody>
      </p:sp>
    </p:spTree>
    <p:extLst>
      <p:ext uri="{BB962C8B-B14F-4D97-AF65-F5344CB8AC3E}">
        <p14:creationId xmlns:p14="http://schemas.microsoft.com/office/powerpoint/2010/main" val="3175551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892</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Title of My Design and Prototype Project</vt:lpstr>
      <vt:lpstr>Define the Problem you are trying to solve</vt:lpstr>
      <vt:lpstr>Research</vt:lpstr>
      <vt:lpstr>Brainstorm and Generate Ideas</vt:lpstr>
      <vt:lpstr>Identify criteria and specify constraints</vt:lpstr>
      <vt:lpstr>Develop and Propose designs and Choose among Alternative solutions</vt:lpstr>
      <vt:lpstr>Implementing the proposed solution</vt:lpstr>
      <vt:lpstr>Make a model or prototype</vt:lpstr>
      <vt:lpstr>Test and Evaluate the solution and its consequences</vt:lpstr>
      <vt:lpstr>Refine the design</vt:lpstr>
      <vt:lpstr>Build the final Design</vt:lpstr>
      <vt:lpstr>Communicate the Process and Results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My Design and Prototype Project</dc:title>
  <dc:creator>Johnson, Glenn F. (JSC-OZ)[TEXAS A&amp;M UNIVERSITY-STRATEGIC EDUCATION ALLIANCE]</dc:creator>
  <cp:lastModifiedBy>Johnson, Glenn F. (JSC-OZ)[Oklahoma State University]</cp:lastModifiedBy>
  <cp:revision>21</cp:revision>
  <dcterms:created xsi:type="dcterms:W3CDTF">2015-08-19T16:30:52Z</dcterms:created>
  <dcterms:modified xsi:type="dcterms:W3CDTF">2020-08-12T18:53:55Z</dcterms:modified>
</cp:coreProperties>
</file>