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62" r:id="rId5"/>
    <p:sldId id="264" r:id="rId6"/>
    <p:sldId id="263" r:id="rId7"/>
    <p:sldId id="258"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8" d="100"/>
          <a:sy n="78" d="100"/>
        </p:scale>
        <p:origin x="9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2BA765-525A-42F3-B552-4942C82DE157}"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DA8AA-E317-4D55-9F18-54C1915BC703}" type="slidenum">
              <a:rPr lang="en-US" smtClean="0"/>
              <a:t>‹#›</a:t>
            </a:fld>
            <a:endParaRPr lang="en-US"/>
          </a:p>
        </p:txBody>
      </p:sp>
    </p:spTree>
    <p:extLst>
      <p:ext uri="{BB962C8B-B14F-4D97-AF65-F5344CB8AC3E}">
        <p14:creationId xmlns:p14="http://schemas.microsoft.com/office/powerpoint/2010/main" val="272095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BA765-525A-42F3-B552-4942C82DE157}"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DA8AA-E317-4D55-9F18-54C1915BC703}" type="slidenum">
              <a:rPr lang="en-US" smtClean="0"/>
              <a:t>‹#›</a:t>
            </a:fld>
            <a:endParaRPr lang="en-US"/>
          </a:p>
        </p:txBody>
      </p:sp>
    </p:spTree>
    <p:extLst>
      <p:ext uri="{BB962C8B-B14F-4D97-AF65-F5344CB8AC3E}">
        <p14:creationId xmlns:p14="http://schemas.microsoft.com/office/powerpoint/2010/main" val="141661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BA765-525A-42F3-B552-4942C82DE157}"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DA8AA-E317-4D55-9F18-54C1915BC703}" type="slidenum">
              <a:rPr lang="en-US" smtClean="0"/>
              <a:t>‹#›</a:t>
            </a:fld>
            <a:endParaRPr lang="en-US"/>
          </a:p>
        </p:txBody>
      </p:sp>
    </p:spTree>
    <p:extLst>
      <p:ext uri="{BB962C8B-B14F-4D97-AF65-F5344CB8AC3E}">
        <p14:creationId xmlns:p14="http://schemas.microsoft.com/office/powerpoint/2010/main" val="162213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BA765-525A-42F3-B552-4942C82DE157}"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DA8AA-E317-4D55-9F18-54C1915BC703}" type="slidenum">
              <a:rPr lang="en-US" smtClean="0"/>
              <a:t>‹#›</a:t>
            </a:fld>
            <a:endParaRPr lang="en-US"/>
          </a:p>
        </p:txBody>
      </p:sp>
    </p:spTree>
    <p:extLst>
      <p:ext uri="{BB962C8B-B14F-4D97-AF65-F5344CB8AC3E}">
        <p14:creationId xmlns:p14="http://schemas.microsoft.com/office/powerpoint/2010/main" val="386650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BA765-525A-42F3-B552-4942C82DE157}"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DA8AA-E317-4D55-9F18-54C1915BC703}" type="slidenum">
              <a:rPr lang="en-US" smtClean="0"/>
              <a:t>‹#›</a:t>
            </a:fld>
            <a:endParaRPr lang="en-US"/>
          </a:p>
        </p:txBody>
      </p:sp>
    </p:spTree>
    <p:extLst>
      <p:ext uri="{BB962C8B-B14F-4D97-AF65-F5344CB8AC3E}">
        <p14:creationId xmlns:p14="http://schemas.microsoft.com/office/powerpoint/2010/main" val="66040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2BA765-525A-42F3-B552-4942C82DE157}"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DA8AA-E317-4D55-9F18-54C1915BC703}" type="slidenum">
              <a:rPr lang="en-US" smtClean="0"/>
              <a:t>‹#›</a:t>
            </a:fld>
            <a:endParaRPr lang="en-US"/>
          </a:p>
        </p:txBody>
      </p:sp>
    </p:spTree>
    <p:extLst>
      <p:ext uri="{BB962C8B-B14F-4D97-AF65-F5344CB8AC3E}">
        <p14:creationId xmlns:p14="http://schemas.microsoft.com/office/powerpoint/2010/main" val="143399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2BA765-525A-42F3-B552-4942C82DE157}"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DA8AA-E317-4D55-9F18-54C1915BC703}" type="slidenum">
              <a:rPr lang="en-US" smtClean="0"/>
              <a:t>‹#›</a:t>
            </a:fld>
            <a:endParaRPr lang="en-US"/>
          </a:p>
        </p:txBody>
      </p:sp>
    </p:spTree>
    <p:extLst>
      <p:ext uri="{BB962C8B-B14F-4D97-AF65-F5344CB8AC3E}">
        <p14:creationId xmlns:p14="http://schemas.microsoft.com/office/powerpoint/2010/main" val="286778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2BA765-525A-42F3-B552-4942C82DE157}"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DA8AA-E317-4D55-9F18-54C1915BC703}" type="slidenum">
              <a:rPr lang="en-US" smtClean="0"/>
              <a:t>‹#›</a:t>
            </a:fld>
            <a:endParaRPr lang="en-US"/>
          </a:p>
        </p:txBody>
      </p:sp>
    </p:spTree>
    <p:extLst>
      <p:ext uri="{BB962C8B-B14F-4D97-AF65-F5344CB8AC3E}">
        <p14:creationId xmlns:p14="http://schemas.microsoft.com/office/powerpoint/2010/main" val="5007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BA765-525A-42F3-B552-4942C82DE157}"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DA8AA-E317-4D55-9F18-54C1915BC703}" type="slidenum">
              <a:rPr lang="en-US" smtClean="0"/>
              <a:t>‹#›</a:t>
            </a:fld>
            <a:endParaRPr lang="en-US"/>
          </a:p>
        </p:txBody>
      </p:sp>
    </p:spTree>
    <p:extLst>
      <p:ext uri="{BB962C8B-B14F-4D97-AF65-F5344CB8AC3E}">
        <p14:creationId xmlns:p14="http://schemas.microsoft.com/office/powerpoint/2010/main" val="16902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BA765-525A-42F3-B552-4942C82DE157}"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DA8AA-E317-4D55-9F18-54C1915BC703}" type="slidenum">
              <a:rPr lang="en-US" smtClean="0"/>
              <a:t>‹#›</a:t>
            </a:fld>
            <a:endParaRPr lang="en-US"/>
          </a:p>
        </p:txBody>
      </p:sp>
    </p:spTree>
    <p:extLst>
      <p:ext uri="{BB962C8B-B14F-4D97-AF65-F5344CB8AC3E}">
        <p14:creationId xmlns:p14="http://schemas.microsoft.com/office/powerpoint/2010/main" val="118137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BA765-525A-42F3-B552-4942C82DE157}"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DA8AA-E317-4D55-9F18-54C1915BC703}" type="slidenum">
              <a:rPr lang="en-US" smtClean="0"/>
              <a:t>‹#›</a:t>
            </a:fld>
            <a:endParaRPr lang="en-US"/>
          </a:p>
        </p:txBody>
      </p:sp>
    </p:spTree>
    <p:extLst>
      <p:ext uri="{BB962C8B-B14F-4D97-AF65-F5344CB8AC3E}">
        <p14:creationId xmlns:p14="http://schemas.microsoft.com/office/powerpoint/2010/main" val="287539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BA765-525A-42F3-B552-4942C82DE157}"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DA8AA-E317-4D55-9F18-54C1915BC703}" type="slidenum">
              <a:rPr lang="en-US" smtClean="0"/>
              <a:t>‹#›</a:t>
            </a:fld>
            <a:endParaRPr lang="en-US"/>
          </a:p>
        </p:txBody>
      </p:sp>
    </p:spTree>
    <p:extLst>
      <p:ext uri="{BB962C8B-B14F-4D97-AF65-F5344CB8AC3E}">
        <p14:creationId xmlns:p14="http://schemas.microsoft.com/office/powerpoint/2010/main" val="994673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Thallium" TargetMode="External"/><Relationship Id="rId13" Type="http://schemas.openxmlformats.org/officeDocument/2006/relationships/image" Target="../media/image9.png"/><Relationship Id="rId3" Type="http://schemas.openxmlformats.org/officeDocument/2006/relationships/hyperlink" Target="https://en.wikipedia.org/wiki/Bismuth" TargetMode="External"/><Relationship Id="rId7" Type="http://schemas.openxmlformats.org/officeDocument/2006/relationships/hyperlink" Target="https://en.wikipedia.org/wiki/Cadmium" TargetMode="External"/><Relationship Id="rId12" Type="http://schemas.openxmlformats.org/officeDocument/2006/relationships/hyperlink" Target="https://en.wikipedia.org/wiki/Galinstan" TargetMode="External"/><Relationship Id="rId2" Type="http://schemas.openxmlformats.org/officeDocument/2006/relationships/hyperlink" Target="https://en.wikipedia.org/wiki/Eutectic" TargetMode="External"/><Relationship Id="rId1" Type="http://schemas.openxmlformats.org/officeDocument/2006/relationships/slideLayout" Target="../slideLayouts/slideLayout2.xml"/><Relationship Id="rId6" Type="http://schemas.openxmlformats.org/officeDocument/2006/relationships/hyperlink" Target="https://en.wikipedia.org/wiki/Indium" TargetMode="External"/><Relationship Id="rId11" Type="http://schemas.openxmlformats.org/officeDocument/2006/relationships/hyperlink" Target="https://en.wikipedia.org/wiki/Rose's_metal" TargetMode="External"/><Relationship Id="rId5" Type="http://schemas.openxmlformats.org/officeDocument/2006/relationships/hyperlink" Target="https://en.wikipedia.org/wiki/Tin" TargetMode="External"/><Relationship Id="rId10" Type="http://schemas.openxmlformats.org/officeDocument/2006/relationships/hyperlink" Target="https://en.wikipedia.org/wiki/Antimony" TargetMode="External"/><Relationship Id="rId4" Type="http://schemas.openxmlformats.org/officeDocument/2006/relationships/hyperlink" Target="https://en.wikipedia.org/wiki/Lead" TargetMode="External"/><Relationship Id="rId9" Type="http://schemas.openxmlformats.org/officeDocument/2006/relationships/hyperlink" Target="https://en.wikipedia.org/wiki/Gallium" TargetMode="External"/><Relationship Id="rId1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199" y="288173"/>
            <a:ext cx="7170821" cy="931026"/>
          </a:xfrm>
        </p:spPr>
        <p:txBody>
          <a:bodyPr/>
          <a:lstStyle/>
          <a:p>
            <a:r>
              <a:rPr lang="en-US" dirty="0" smtClean="0"/>
              <a:t>3-D molds in space</a:t>
            </a:r>
            <a:endParaRPr lang="en-US" dirty="0"/>
          </a:p>
        </p:txBody>
      </p:sp>
      <p:sp>
        <p:nvSpPr>
          <p:cNvPr id="3" name="Subtitle 2"/>
          <p:cNvSpPr>
            <a:spLocks noGrp="1"/>
          </p:cNvSpPr>
          <p:nvPr>
            <p:ph type="subTitle" idx="1"/>
          </p:nvPr>
        </p:nvSpPr>
        <p:spPr>
          <a:xfrm>
            <a:off x="1475873" y="1219199"/>
            <a:ext cx="9144000" cy="986004"/>
          </a:xfrm>
        </p:spPr>
        <p:txBody>
          <a:bodyPr>
            <a:normAutofit lnSpcReduction="10000"/>
          </a:bodyPr>
          <a:lstStyle/>
          <a:p>
            <a:r>
              <a:rPr lang="en-US" dirty="0" smtClean="0"/>
              <a:t>Demonstrate how a 3-D printer could be used for making molds so that replacement parts could be made with materials already on the space station.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99892"/>
            <a:ext cx="4620126" cy="4458108"/>
          </a:xfrm>
          <a:prstGeom prst="rect">
            <a:avLst/>
          </a:prstGeom>
        </p:spPr>
      </p:pic>
    </p:spTree>
    <p:extLst>
      <p:ext uri="{BB962C8B-B14F-4D97-AF65-F5344CB8AC3E}">
        <p14:creationId xmlns:p14="http://schemas.microsoft.com/office/powerpoint/2010/main" val="36846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07"/>
            <a:ext cx="3653589" cy="779463"/>
          </a:xfrm>
        </p:spPr>
        <p:txBody>
          <a:bodyPr/>
          <a:lstStyle/>
          <a:p>
            <a:r>
              <a:rPr lang="en-US" dirty="0" smtClean="0"/>
              <a:t>Making gaskets</a:t>
            </a:r>
            <a:endParaRPr lang="en-US" dirty="0"/>
          </a:p>
        </p:txBody>
      </p:sp>
      <p:sp>
        <p:nvSpPr>
          <p:cNvPr id="3" name="Content Placeholder 2"/>
          <p:cNvSpPr>
            <a:spLocks noGrp="1"/>
          </p:cNvSpPr>
          <p:nvPr>
            <p:ph idx="1"/>
          </p:nvPr>
        </p:nvSpPr>
        <p:spPr>
          <a:xfrm>
            <a:off x="4427622" y="112295"/>
            <a:ext cx="7379368" cy="3553326"/>
          </a:xfrm>
        </p:spPr>
        <p:txBody>
          <a:bodyPr>
            <a:normAutofit/>
          </a:bodyPr>
          <a:lstStyle/>
          <a:p>
            <a:r>
              <a:rPr lang="en-US" sz="2000" dirty="0"/>
              <a:t>Gaskets and O-rings are something NASA would like  to be able to make on orbit since these are things that wear out or rip during maintenance activities. Usually NASA keeps replacement parts on orbit but on the way to Mars this might not always work out.</a:t>
            </a:r>
          </a:p>
          <a:p>
            <a:r>
              <a:rPr lang="en-US" sz="2000" dirty="0" smtClean="0"/>
              <a:t>This </a:t>
            </a:r>
            <a:r>
              <a:rPr lang="en-US" sz="2000" dirty="0"/>
              <a:t>is the foaming RTV.  It makes for a very flexible gasket material but is difficult to work with due to the mixing process.  The ones I assisted with had voids due to the bubbles from the chemical reaction.</a:t>
            </a:r>
          </a:p>
          <a:p>
            <a:r>
              <a:rPr lang="en-US" sz="2000" dirty="0" smtClean="0"/>
              <a:t>You can get it cheaply on e-bay.  It is much more expensive if I have to buy it as I am required to purchase from an official vendor.</a:t>
            </a:r>
            <a:endParaRPr lang="en-US"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720" t="22456" r="10526" b="32865"/>
          <a:stretch/>
        </p:blipFill>
        <p:spPr>
          <a:xfrm>
            <a:off x="4716378" y="3793958"/>
            <a:ext cx="7475622" cy="306404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246" t="-935" r="26140" b="24211"/>
          <a:stretch/>
        </p:blipFill>
        <p:spPr>
          <a:xfrm>
            <a:off x="0" y="1596190"/>
            <a:ext cx="4170947" cy="5261810"/>
          </a:xfrm>
          <a:prstGeom prst="rect">
            <a:avLst/>
          </a:prstGeom>
        </p:spPr>
      </p:pic>
      <p:sp>
        <p:nvSpPr>
          <p:cNvPr id="7" name="TextBox 6"/>
          <p:cNvSpPr txBox="1"/>
          <p:nvPr/>
        </p:nvSpPr>
        <p:spPr>
          <a:xfrm>
            <a:off x="-16041" y="1066437"/>
            <a:ext cx="4315326" cy="646331"/>
          </a:xfrm>
          <a:prstGeom prst="rect">
            <a:avLst/>
          </a:prstGeom>
          <a:noFill/>
        </p:spPr>
        <p:txBody>
          <a:bodyPr wrap="square" rtlCol="0">
            <a:spAutoFit/>
          </a:bodyPr>
          <a:lstStyle/>
          <a:p>
            <a:r>
              <a:rPr lang="en-US" dirty="0" smtClean="0"/>
              <a:t>These are some O-rings students made as demonstrations for NASA in the fall of 2015.</a:t>
            </a:r>
            <a:endParaRPr lang="en-US" dirty="0"/>
          </a:p>
        </p:txBody>
      </p:sp>
    </p:spTree>
    <p:extLst>
      <p:ext uri="{BB962C8B-B14F-4D97-AF65-F5344CB8AC3E}">
        <p14:creationId xmlns:p14="http://schemas.microsoft.com/office/powerpoint/2010/main" val="364032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04" y="317000"/>
            <a:ext cx="1860885" cy="854074"/>
          </a:xfrm>
        </p:spPr>
        <p:txBody>
          <a:bodyPr/>
          <a:lstStyle/>
          <a:p>
            <a:r>
              <a:rPr lang="en-US" dirty="0" smtClean="0"/>
              <a:t>Epoxy</a:t>
            </a:r>
            <a:endParaRPr lang="en-US" dirty="0"/>
          </a:p>
        </p:txBody>
      </p:sp>
      <p:sp>
        <p:nvSpPr>
          <p:cNvPr id="3" name="Content Placeholder 2"/>
          <p:cNvSpPr>
            <a:spLocks noGrp="1"/>
          </p:cNvSpPr>
          <p:nvPr>
            <p:ph idx="1"/>
          </p:nvPr>
        </p:nvSpPr>
        <p:spPr>
          <a:xfrm>
            <a:off x="657726" y="1171074"/>
            <a:ext cx="5339037" cy="1699717"/>
          </a:xfrm>
        </p:spPr>
        <p:txBody>
          <a:bodyPr>
            <a:normAutofit/>
          </a:bodyPr>
          <a:lstStyle/>
          <a:p>
            <a:r>
              <a:rPr lang="en-US" dirty="0" smtClean="0"/>
              <a:t>This is the type of epoxy putty that is currently on the station.  This isn’t expensive but I don’t see it in as many stores.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060" t="9999" r="17105" b="24212"/>
          <a:stretch/>
        </p:blipFill>
        <p:spPr>
          <a:xfrm>
            <a:off x="657726" y="2960852"/>
            <a:ext cx="3670891" cy="26313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612" y="271358"/>
            <a:ext cx="4791740" cy="23047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5427" y="3476625"/>
            <a:ext cx="1847850" cy="3381375"/>
          </a:xfrm>
          <a:prstGeom prst="rect">
            <a:avLst/>
          </a:prstGeom>
        </p:spPr>
      </p:pic>
      <p:sp>
        <p:nvSpPr>
          <p:cNvPr id="9" name="Rectangle 8"/>
          <p:cNvSpPr/>
          <p:nvPr/>
        </p:nvSpPr>
        <p:spPr>
          <a:xfrm>
            <a:off x="6882063" y="4315326"/>
            <a:ext cx="3470851" cy="1323439"/>
          </a:xfrm>
          <a:prstGeom prst="rect">
            <a:avLst/>
          </a:prstGeom>
        </p:spPr>
        <p:txBody>
          <a:bodyPr wrap="square">
            <a:spAutoFit/>
          </a:bodyPr>
          <a:lstStyle/>
          <a:p>
            <a:r>
              <a:rPr lang="en-US" sz="2000" dirty="0"/>
              <a:t>This is a similar type of epoxy that seems to be easier to find for testing and still seems to have similar properties.</a:t>
            </a:r>
          </a:p>
        </p:txBody>
      </p:sp>
    </p:spTree>
    <p:extLst>
      <p:ext uri="{BB962C8B-B14F-4D97-AF65-F5344CB8AC3E}">
        <p14:creationId xmlns:p14="http://schemas.microsoft.com/office/powerpoint/2010/main" val="71896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Braycote</a:t>
            </a:r>
            <a:r>
              <a:rPr lang="en-US" dirty="0" smtClean="0"/>
              <a:t> as a releasing agent</a:t>
            </a:r>
            <a:endParaRPr lang="en-US" dirty="0"/>
          </a:p>
        </p:txBody>
      </p:sp>
      <p:sp>
        <p:nvSpPr>
          <p:cNvPr id="3" name="Content Placeholder 2"/>
          <p:cNvSpPr>
            <a:spLocks noGrp="1"/>
          </p:cNvSpPr>
          <p:nvPr>
            <p:ph idx="1"/>
          </p:nvPr>
        </p:nvSpPr>
        <p:spPr>
          <a:xfrm>
            <a:off x="838200" y="1825625"/>
            <a:ext cx="9978736" cy="1759239"/>
          </a:xfrm>
        </p:spPr>
        <p:txBody>
          <a:bodyPr>
            <a:normAutofit fontScale="55000" lnSpcReduction="20000"/>
          </a:bodyPr>
          <a:lstStyle/>
          <a:p>
            <a:r>
              <a:rPr lang="en-US" dirty="0" smtClean="0"/>
              <a:t>Once you have a mold and a material for putting into the mold, you must also have a way of releasing the hardened object from the mold.  Something that will prevent sticking.    </a:t>
            </a:r>
          </a:p>
          <a:p>
            <a:r>
              <a:rPr lang="en-US" dirty="0" err="1" smtClean="0"/>
              <a:t>Braycote</a:t>
            </a:r>
            <a:r>
              <a:rPr lang="en-US" dirty="0" smtClean="0"/>
              <a:t> is a silicone and Teflon based lubricant that is used on the space station for a large variety of purposes</a:t>
            </a:r>
            <a:r>
              <a:rPr lang="en-US" dirty="0"/>
              <a:t>. </a:t>
            </a:r>
            <a:r>
              <a:rPr lang="en-US" dirty="0" smtClean="0"/>
              <a:t>If we are able to convince NASA of the viability of molding objects in orbit, this is probably the releasing agent they will use.  A </a:t>
            </a:r>
            <a:r>
              <a:rPr lang="en-US" dirty="0"/>
              <a:t>very small amount goes a very long </a:t>
            </a:r>
            <a:r>
              <a:rPr lang="en-US" dirty="0" smtClean="0"/>
              <a:t>way.  Unfortunately it is also about $600 for a small tube of it.  </a:t>
            </a:r>
          </a:p>
          <a:p>
            <a:r>
              <a:rPr lang="en-US" dirty="0" smtClean="0"/>
              <a:t>I’ve been using white lithium grease as a releasing agent for this type of applications and it seems to have similar properties at the temperatures and conditions of this activity.  Again, a little goes a long way.  No particular name brand is important. This is a lot cheaper than </a:t>
            </a:r>
            <a:r>
              <a:rPr lang="en-US" dirty="0" err="1" smtClean="0"/>
              <a:t>Braycote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1743"/>
            <a:ext cx="5454316" cy="253625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250" t="2546" r="30705" b="3569"/>
          <a:stretch/>
        </p:blipFill>
        <p:spPr>
          <a:xfrm>
            <a:off x="8739203" y="3307192"/>
            <a:ext cx="1399407" cy="3453376"/>
          </a:xfrm>
          <a:prstGeom prst="rect">
            <a:avLst/>
          </a:prstGeom>
        </p:spPr>
      </p:pic>
      <p:sp>
        <p:nvSpPr>
          <p:cNvPr id="6" name="TextBox 5"/>
          <p:cNvSpPr txBox="1"/>
          <p:nvPr/>
        </p:nvSpPr>
        <p:spPr>
          <a:xfrm>
            <a:off x="634329" y="3950702"/>
            <a:ext cx="3229154" cy="369332"/>
          </a:xfrm>
          <a:prstGeom prst="rect">
            <a:avLst/>
          </a:prstGeom>
          <a:noFill/>
        </p:spPr>
        <p:txBody>
          <a:bodyPr wrap="none" rtlCol="0">
            <a:spAutoFit/>
          </a:bodyPr>
          <a:lstStyle/>
          <a:p>
            <a:r>
              <a:rPr lang="en-US" dirty="0" smtClean="0"/>
              <a:t>Type of </a:t>
            </a:r>
            <a:r>
              <a:rPr lang="en-US" dirty="0" err="1" smtClean="0"/>
              <a:t>Braycote</a:t>
            </a:r>
            <a:r>
              <a:rPr lang="en-US" dirty="0" smtClean="0"/>
              <a:t> used on the ISS</a:t>
            </a:r>
            <a:endParaRPr lang="en-US" dirty="0"/>
          </a:p>
        </p:txBody>
      </p:sp>
      <p:sp>
        <p:nvSpPr>
          <p:cNvPr id="7" name="TextBox 6"/>
          <p:cNvSpPr txBox="1"/>
          <p:nvPr/>
        </p:nvSpPr>
        <p:spPr>
          <a:xfrm>
            <a:off x="6880002" y="4873595"/>
            <a:ext cx="1955654" cy="1200329"/>
          </a:xfrm>
          <a:prstGeom prst="rect">
            <a:avLst/>
          </a:prstGeom>
          <a:noFill/>
        </p:spPr>
        <p:txBody>
          <a:bodyPr wrap="square" rtlCol="0">
            <a:spAutoFit/>
          </a:bodyPr>
          <a:lstStyle/>
          <a:p>
            <a:r>
              <a:rPr lang="en-US" dirty="0" smtClean="0"/>
              <a:t>An inexpensive alternative to using </a:t>
            </a:r>
            <a:r>
              <a:rPr lang="en-US" dirty="0" err="1" smtClean="0"/>
              <a:t>Braycote</a:t>
            </a:r>
            <a:r>
              <a:rPr lang="en-US" dirty="0" smtClean="0"/>
              <a:t> as a releasing agent.</a:t>
            </a:r>
            <a:endParaRPr lang="en-US" dirty="0"/>
          </a:p>
        </p:txBody>
      </p:sp>
    </p:spTree>
    <p:extLst>
      <p:ext uri="{BB962C8B-B14F-4D97-AF65-F5344CB8AC3E}">
        <p14:creationId xmlns:p14="http://schemas.microsoft.com/office/powerpoint/2010/main" val="243080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22089" cy="1236274"/>
          </a:xfrm>
        </p:spPr>
        <p:txBody>
          <a:bodyPr>
            <a:noAutofit/>
          </a:bodyPr>
          <a:lstStyle/>
          <a:p>
            <a:r>
              <a:rPr lang="en-US" sz="2400" b="1" dirty="0" smtClean="0"/>
              <a:t>Field’s metal </a:t>
            </a:r>
            <a:r>
              <a:rPr lang="en-US" sz="2400" dirty="0" smtClean="0"/>
              <a:t>is a low melting temperature alloy.  It will melt at 144 F which is within the range of the food preparation equipment on the station and does not contain lead so it is possible that it could be certified for the ISS.  Unfortunately it is also about $90 per pound.  Woods metal is also a low temperature metal but it contains lead so it probably couldn’t be sent to the station but it maybe similar enough and cheap enough that we could do demonstrations with it.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0376386"/>
              </p:ext>
            </p:extLst>
          </p:nvPr>
        </p:nvGraphicFramePr>
        <p:xfrm>
          <a:off x="4378407" y="2194609"/>
          <a:ext cx="7581882" cy="4357650"/>
        </p:xfrm>
        <a:graphic>
          <a:graphicData uri="http://schemas.openxmlformats.org/drawingml/2006/table">
            <a:tbl>
              <a:tblPr/>
              <a:tblGrid>
                <a:gridCol w="689262"/>
                <a:gridCol w="689262"/>
                <a:gridCol w="689262"/>
                <a:gridCol w="689262"/>
                <a:gridCol w="689262"/>
                <a:gridCol w="689262"/>
                <a:gridCol w="689262"/>
                <a:gridCol w="689262"/>
                <a:gridCol w="689262"/>
                <a:gridCol w="689262"/>
                <a:gridCol w="689262"/>
              </a:tblGrid>
              <a:tr h="461506">
                <a:tc>
                  <a:txBody>
                    <a:bodyPr/>
                    <a:lstStyle/>
                    <a:p>
                      <a:r>
                        <a:rPr lang="en-US" sz="1300" dirty="0">
                          <a:effectLst/>
                        </a:rPr>
                        <a:t>Alloy</a:t>
                      </a:r>
                    </a:p>
                  </a:txBody>
                  <a:tcPr marL="65929" marR="65929" marT="32965" marB="32965" anchor="ctr">
                    <a:lnL>
                      <a:noFill/>
                    </a:lnL>
                    <a:lnR>
                      <a:noFill/>
                    </a:lnR>
                    <a:lnT>
                      <a:noFill/>
                    </a:lnT>
                    <a:lnB>
                      <a:noFill/>
                    </a:lnB>
                  </a:tcPr>
                </a:tc>
                <a:tc>
                  <a:txBody>
                    <a:bodyPr/>
                    <a:lstStyle/>
                    <a:p>
                      <a:r>
                        <a:rPr lang="en-US" sz="1300" dirty="0">
                          <a:effectLst/>
                        </a:rPr>
                        <a:t>Melting point</a:t>
                      </a:r>
                    </a:p>
                  </a:txBody>
                  <a:tcPr marL="65929" marR="65929" marT="32965" marB="32965" anchor="ctr">
                    <a:lnL>
                      <a:noFill/>
                    </a:lnL>
                    <a:lnR>
                      <a:noFill/>
                    </a:lnR>
                    <a:lnT>
                      <a:noFill/>
                    </a:lnT>
                    <a:lnB>
                      <a:noFill/>
                    </a:lnB>
                  </a:tcPr>
                </a:tc>
                <a:tc>
                  <a:txBody>
                    <a:bodyPr/>
                    <a:lstStyle/>
                    <a:p>
                      <a:r>
                        <a:rPr lang="en-US" sz="1300">
                          <a:effectLst/>
                          <a:hlinkClick r:id="rId2" tooltip="Eutectic"/>
                        </a:rPr>
                        <a:t>Eutectic</a:t>
                      </a:r>
                      <a:r>
                        <a:rPr lang="en-US" sz="1300">
                          <a:effectLst/>
                        </a:rPr>
                        <a:t>?</a:t>
                      </a:r>
                    </a:p>
                  </a:txBody>
                  <a:tcPr marL="65929" marR="65929" marT="32965" marB="32965" anchor="ctr">
                    <a:lnL>
                      <a:noFill/>
                    </a:lnL>
                    <a:lnR>
                      <a:noFill/>
                    </a:lnR>
                    <a:lnT>
                      <a:noFill/>
                    </a:lnT>
                    <a:lnB>
                      <a:noFill/>
                    </a:lnB>
                  </a:tcPr>
                </a:tc>
                <a:tc>
                  <a:txBody>
                    <a:bodyPr/>
                    <a:lstStyle/>
                    <a:p>
                      <a:r>
                        <a:rPr lang="en-US" sz="1300">
                          <a:effectLst/>
                          <a:hlinkClick r:id="rId3" tooltip="Bismuth"/>
                        </a:rPr>
                        <a:t>Bismuth</a:t>
                      </a:r>
                      <a:endParaRPr lang="en-US" sz="1300">
                        <a:effectLst/>
                      </a:endParaRPr>
                    </a:p>
                  </a:txBody>
                  <a:tcPr marL="65929" marR="65929" marT="32965" marB="32965" anchor="ctr">
                    <a:lnL>
                      <a:noFill/>
                    </a:lnL>
                    <a:lnR>
                      <a:noFill/>
                    </a:lnR>
                    <a:lnT>
                      <a:noFill/>
                    </a:lnT>
                    <a:lnB>
                      <a:noFill/>
                    </a:lnB>
                  </a:tcPr>
                </a:tc>
                <a:tc>
                  <a:txBody>
                    <a:bodyPr/>
                    <a:lstStyle/>
                    <a:p>
                      <a:r>
                        <a:rPr lang="en-US" sz="1300">
                          <a:effectLst/>
                          <a:hlinkClick r:id="rId4" tooltip="Lead"/>
                        </a:rPr>
                        <a:t>Lead</a:t>
                      </a:r>
                      <a:endParaRPr lang="en-US" sz="1300">
                        <a:effectLst/>
                      </a:endParaRPr>
                    </a:p>
                  </a:txBody>
                  <a:tcPr marL="65929" marR="65929" marT="32965" marB="32965" anchor="ctr">
                    <a:lnL>
                      <a:noFill/>
                    </a:lnL>
                    <a:lnR>
                      <a:noFill/>
                    </a:lnR>
                    <a:lnT>
                      <a:noFill/>
                    </a:lnT>
                    <a:lnB>
                      <a:noFill/>
                    </a:lnB>
                  </a:tcPr>
                </a:tc>
                <a:tc>
                  <a:txBody>
                    <a:bodyPr/>
                    <a:lstStyle/>
                    <a:p>
                      <a:r>
                        <a:rPr lang="en-US" sz="1300">
                          <a:effectLst/>
                          <a:hlinkClick r:id="rId5" tooltip="Tin"/>
                        </a:rPr>
                        <a:t>Tin</a:t>
                      </a:r>
                      <a:endParaRPr lang="en-US" sz="1300">
                        <a:effectLst/>
                      </a:endParaRPr>
                    </a:p>
                  </a:txBody>
                  <a:tcPr marL="65929" marR="65929" marT="32965" marB="32965" anchor="ctr">
                    <a:lnL>
                      <a:noFill/>
                    </a:lnL>
                    <a:lnR>
                      <a:noFill/>
                    </a:lnR>
                    <a:lnT>
                      <a:noFill/>
                    </a:lnT>
                    <a:lnB>
                      <a:noFill/>
                    </a:lnB>
                  </a:tcPr>
                </a:tc>
                <a:tc>
                  <a:txBody>
                    <a:bodyPr/>
                    <a:lstStyle/>
                    <a:p>
                      <a:r>
                        <a:rPr lang="en-US" sz="1300">
                          <a:effectLst/>
                          <a:hlinkClick r:id="rId6" tooltip="Indium"/>
                        </a:rPr>
                        <a:t>Indium</a:t>
                      </a:r>
                      <a:endParaRPr lang="en-US" sz="1300">
                        <a:effectLst/>
                      </a:endParaRPr>
                    </a:p>
                  </a:txBody>
                  <a:tcPr marL="65929" marR="65929" marT="32965" marB="32965" anchor="ctr">
                    <a:lnL>
                      <a:noFill/>
                    </a:lnL>
                    <a:lnR>
                      <a:noFill/>
                    </a:lnR>
                    <a:lnT>
                      <a:noFill/>
                    </a:lnT>
                    <a:lnB>
                      <a:noFill/>
                    </a:lnB>
                  </a:tcPr>
                </a:tc>
                <a:tc>
                  <a:txBody>
                    <a:bodyPr/>
                    <a:lstStyle/>
                    <a:p>
                      <a:r>
                        <a:rPr lang="en-US" sz="1300">
                          <a:effectLst/>
                          <a:hlinkClick r:id="rId7" tooltip="Cadmium"/>
                        </a:rPr>
                        <a:t>Cadmium</a:t>
                      </a:r>
                      <a:endParaRPr lang="en-US" sz="1300">
                        <a:effectLst/>
                      </a:endParaRPr>
                    </a:p>
                  </a:txBody>
                  <a:tcPr marL="65929" marR="65929" marT="32965" marB="32965" anchor="ctr">
                    <a:lnL>
                      <a:noFill/>
                    </a:lnL>
                    <a:lnR>
                      <a:noFill/>
                    </a:lnR>
                    <a:lnT>
                      <a:noFill/>
                    </a:lnT>
                    <a:lnB>
                      <a:noFill/>
                    </a:lnB>
                  </a:tcPr>
                </a:tc>
                <a:tc>
                  <a:txBody>
                    <a:bodyPr/>
                    <a:lstStyle/>
                    <a:p>
                      <a:r>
                        <a:rPr lang="en-US" sz="1300">
                          <a:effectLst/>
                          <a:hlinkClick r:id="rId8" tooltip="Thallium"/>
                        </a:rPr>
                        <a:t>Thallium</a:t>
                      </a:r>
                      <a:endParaRPr lang="en-US" sz="1300">
                        <a:effectLst/>
                      </a:endParaRPr>
                    </a:p>
                  </a:txBody>
                  <a:tcPr marL="65929" marR="65929" marT="32965" marB="32965" anchor="ctr">
                    <a:lnL>
                      <a:noFill/>
                    </a:lnL>
                    <a:lnR>
                      <a:noFill/>
                    </a:lnR>
                    <a:lnT>
                      <a:noFill/>
                    </a:lnT>
                    <a:lnB>
                      <a:noFill/>
                    </a:lnB>
                  </a:tcPr>
                </a:tc>
                <a:tc>
                  <a:txBody>
                    <a:bodyPr/>
                    <a:lstStyle/>
                    <a:p>
                      <a:r>
                        <a:rPr lang="en-US" sz="1300">
                          <a:effectLst/>
                          <a:hlinkClick r:id="rId9" tooltip="Gallium"/>
                        </a:rPr>
                        <a:t>Gallium</a:t>
                      </a:r>
                      <a:endParaRPr lang="en-US" sz="1300">
                        <a:effectLst/>
                      </a:endParaRPr>
                    </a:p>
                  </a:txBody>
                  <a:tcPr marL="65929" marR="65929" marT="32965" marB="32965" anchor="ctr">
                    <a:lnL>
                      <a:noFill/>
                    </a:lnL>
                    <a:lnR>
                      <a:noFill/>
                    </a:lnR>
                    <a:lnT>
                      <a:noFill/>
                    </a:lnT>
                    <a:lnB>
                      <a:noFill/>
                    </a:lnB>
                  </a:tcPr>
                </a:tc>
                <a:tc>
                  <a:txBody>
                    <a:bodyPr/>
                    <a:lstStyle/>
                    <a:p>
                      <a:r>
                        <a:rPr lang="en-US" sz="1300">
                          <a:effectLst/>
                          <a:hlinkClick r:id="rId10" tooltip="Antimony"/>
                        </a:rPr>
                        <a:t>Antimony</a:t>
                      </a:r>
                      <a:endParaRPr lang="en-US" sz="1300">
                        <a:effectLst/>
                      </a:endParaRPr>
                    </a:p>
                  </a:txBody>
                  <a:tcPr marL="65929" marR="65929" marT="32965" marB="32965" anchor="ctr">
                    <a:lnL>
                      <a:noFill/>
                    </a:lnL>
                    <a:lnR>
                      <a:noFill/>
                    </a:lnR>
                    <a:lnT>
                      <a:noFill/>
                    </a:lnT>
                    <a:lnB>
                      <a:noFill/>
                    </a:lnB>
                  </a:tcPr>
                </a:tc>
              </a:tr>
              <a:tr h="461506">
                <a:tc>
                  <a:txBody>
                    <a:bodyPr/>
                    <a:lstStyle/>
                    <a:p>
                      <a:r>
                        <a:rPr lang="en-US" sz="1300">
                          <a:effectLst/>
                          <a:hlinkClick r:id="rId11" tooltip="Rose's metal"/>
                        </a:rPr>
                        <a:t>Rose's metal</a:t>
                      </a:r>
                      <a:endParaRPr lang="en-US" sz="1300">
                        <a:effectLst/>
                      </a:endParaRPr>
                    </a:p>
                  </a:txBody>
                  <a:tcPr marL="65929" marR="65929" marT="32965" marB="32965" anchor="ctr">
                    <a:lnL>
                      <a:noFill/>
                    </a:lnL>
                    <a:lnR>
                      <a:noFill/>
                    </a:lnR>
                    <a:lnT>
                      <a:noFill/>
                    </a:lnT>
                    <a:lnB>
                      <a:noFill/>
                    </a:lnB>
                  </a:tcPr>
                </a:tc>
                <a:tc>
                  <a:txBody>
                    <a:bodyPr/>
                    <a:lstStyle/>
                    <a:p>
                      <a:r>
                        <a:rPr lang="en-US" sz="1300">
                          <a:effectLst/>
                        </a:rPr>
                        <a:t>98 °C (208 °F)</a:t>
                      </a:r>
                    </a:p>
                  </a:txBody>
                  <a:tcPr marL="65929" marR="65929" marT="32965" marB="32965" anchor="ctr">
                    <a:lnL>
                      <a:noFill/>
                    </a:lnL>
                    <a:lnR>
                      <a:noFill/>
                    </a:lnR>
                    <a:lnT>
                      <a:noFill/>
                    </a:lnT>
                    <a:lnB>
                      <a:noFill/>
                    </a:lnB>
                  </a:tcPr>
                </a:tc>
                <a:tc>
                  <a:txBody>
                    <a:bodyPr/>
                    <a:lstStyle/>
                    <a:p>
                      <a:r>
                        <a:rPr lang="en-US" sz="1300">
                          <a:effectLst/>
                        </a:rPr>
                        <a:t>no</a:t>
                      </a:r>
                    </a:p>
                  </a:txBody>
                  <a:tcPr marL="65929" marR="65929" marT="32965" marB="32965" anchor="ctr">
                    <a:lnL>
                      <a:noFill/>
                    </a:lnL>
                    <a:lnR>
                      <a:noFill/>
                    </a:lnR>
                    <a:lnT>
                      <a:noFill/>
                    </a:lnT>
                    <a:lnB>
                      <a:noFill/>
                    </a:lnB>
                  </a:tcPr>
                </a:tc>
                <a:tc>
                  <a:txBody>
                    <a:bodyPr/>
                    <a:lstStyle/>
                    <a:p>
                      <a:r>
                        <a:rPr lang="en-US" sz="1300">
                          <a:effectLst/>
                        </a:rPr>
                        <a:t>50%</a:t>
                      </a:r>
                    </a:p>
                  </a:txBody>
                  <a:tcPr marL="65929" marR="65929" marT="32965" marB="32965" anchor="ctr">
                    <a:lnL>
                      <a:noFill/>
                    </a:lnL>
                    <a:lnR>
                      <a:noFill/>
                    </a:lnR>
                    <a:lnT>
                      <a:noFill/>
                    </a:lnT>
                    <a:lnB>
                      <a:noFill/>
                    </a:lnB>
                  </a:tcPr>
                </a:tc>
                <a:tc>
                  <a:txBody>
                    <a:bodyPr/>
                    <a:lstStyle/>
                    <a:p>
                      <a:r>
                        <a:rPr lang="en-US" sz="1300">
                          <a:effectLst/>
                        </a:rPr>
                        <a:t>25%</a:t>
                      </a:r>
                    </a:p>
                  </a:txBody>
                  <a:tcPr marL="65929" marR="65929" marT="32965" marB="32965" anchor="ctr">
                    <a:lnL>
                      <a:noFill/>
                    </a:lnL>
                    <a:lnR>
                      <a:noFill/>
                    </a:lnR>
                    <a:lnT>
                      <a:noFill/>
                    </a:lnT>
                    <a:lnB>
                      <a:noFill/>
                    </a:lnB>
                  </a:tcPr>
                </a:tc>
                <a:tc>
                  <a:txBody>
                    <a:bodyPr/>
                    <a:lstStyle/>
                    <a:p>
                      <a:r>
                        <a:rPr lang="en-US" sz="1300">
                          <a:effectLst/>
                        </a:rPr>
                        <a:t>25%</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r>
              <a:tr h="461506">
                <a:tc>
                  <a:txBody>
                    <a:bodyPr/>
                    <a:lstStyle/>
                    <a:p>
                      <a:r>
                        <a:rPr lang="en-US" sz="1300">
                          <a:effectLst/>
                        </a:rPr>
                        <a:t>Cerrosafe</a:t>
                      </a:r>
                    </a:p>
                  </a:txBody>
                  <a:tcPr marL="65929" marR="65929" marT="32965" marB="32965" anchor="ctr">
                    <a:lnL>
                      <a:noFill/>
                    </a:lnL>
                    <a:lnR>
                      <a:noFill/>
                    </a:lnR>
                    <a:lnT>
                      <a:noFill/>
                    </a:lnT>
                    <a:lnB>
                      <a:noFill/>
                    </a:lnB>
                  </a:tcPr>
                </a:tc>
                <a:tc>
                  <a:txBody>
                    <a:bodyPr/>
                    <a:lstStyle/>
                    <a:p>
                      <a:r>
                        <a:rPr lang="en-US" sz="1300">
                          <a:effectLst/>
                        </a:rPr>
                        <a:t>74 °C (165 °F)</a:t>
                      </a:r>
                    </a:p>
                  </a:txBody>
                  <a:tcPr marL="65929" marR="65929" marT="32965" marB="32965" anchor="ctr">
                    <a:lnL>
                      <a:noFill/>
                    </a:lnL>
                    <a:lnR>
                      <a:noFill/>
                    </a:lnR>
                    <a:lnT>
                      <a:noFill/>
                    </a:lnT>
                    <a:lnB>
                      <a:noFill/>
                    </a:lnB>
                  </a:tcPr>
                </a:tc>
                <a:tc>
                  <a:txBody>
                    <a:bodyPr/>
                    <a:lstStyle/>
                    <a:p>
                      <a:r>
                        <a:rPr lang="en-US" sz="1300">
                          <a:effectLst/>
                        </a:rPr>
                        <a:t>no</a:t>
                      </a:r>
                    </a:p>
                  </a:txBody>
                  <a:tcPr marL="65929" marR="65929" marT="32965" marB="32965" anchor="ctr">
                    <a:lnL>
                      <a:noFill/>
                    </a:lnL>
                    <a:lnR>
                      <a:noFill/>
                    </a:lnR>
                    <a:lnT>
                      <a:noFill/>
                    </a:lnT>
                    <a:lnB>
                      <a:noFill/>
                    </a:lnB>
                  </a:tcPr>
                </a:tc>
                <a:tc>
                  <a:txBody>
                    <a:bodyPr/>
                    <a:lstStyle/>
                    <a:p>
                      <a:r>
                        <a:rPr lang="en-US" sz="1300">
                          <a:effectLst/>
                        </a:rPr>
                        <a:t>42.5%</a:t>
                      </a:r>
                    </a:p>
                  </a:txBody>
                  <a:tcPr marL="65929" marR="65929" marT="32965" marB="32965" anchor="ctr">
                    <a:lnL>
                      <a:noFill/>
                    </a:lnL>
                    <a:lnR>
                      <a:noFill/>
                    </a:lnR>
                    <a:lnT>
                      <a:noFill/>
                    </a:lnT>
                    <a:lnB>
                      <a:noFill/>
                    </a:lnB>
                  </a:tcPr>
                </a:tc>
                <a:tc>
                  <a:txBody>
                    <a:bodyPr/>
                    <a:lstStyle/>
                    <a:p>
                      <a:r>
                        <a:rPr lang="en-US" sz="1300">
                          <a:effectLst/>
                        </a:rPr>
                        <a:t>37.7%</a:t>
                      </a:r>
                    </a:p>
                  </a:txBody>
                  <a:tcPr marL="65929" marR="65929" marT="32965" marB="32965" anchor="ctr">
                    <a:lnL>
                      <a:noFill/>
                    </a:lnL>
                    <a:lnR>
                      <a:noFill/>
                    </a:lnR>
                    <a:lnT>
                      <a:noFill/>
                    </a:lnT>
                    <a:lnB>
                      <a:noFill/>
                    </a:lnB>
                  </a:tcPr>
                </a:tc>
                <a:tc>
                  <a:txBody>
                    <a:bodyPr/>
                    <a:lstStyle/>
                    <a:p>
                      <a:r>
                        <a:rPr lang="en-US" sz="1300">
                          <a:effectLst/>
                        </a:rPr>
                        <a:t>11.3%</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8.5%</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r>
              <a:tr h="461506">
                <a:tc>
                  <a:txBody>
                    <a:bodyPr/>
                    <a:lstStyle/>
                    <a:p>
                      <a:r>
                        <a:rPr lang="en-US" sz="1300">
                          <a:solidFill>
                            <a:srgbClr val="FF0000"/>
                          </a:solidFill>
                          <a:effectLst/>
                        </a:rPr>
                        <a:t>Wood's metal</a:t>
                      </a:r>
                    </a:p>
                  </a:txBody>
                  <a:tcPr marL="65929" marR="65929" marT="32965" marB="32965" anchor="ctr">
                    <a:lnL>
                      <a:noFill/>
                    </a:lnL>
                    <a:lnR>
                      <a:noFill/>
                    </a:lnR>
                    <a:lnT>
                      <a:noFill/>
                    </a:lnT>
                    <a:lnB>
                      <a:noFill/>
                    </a:lnB>
                  </a:tcPr>
                </a:tc>
                <a:tc>
                  <a:txBody>
                    <a:bodyPr/>
                    <a:lstStyle/>
                    <a:p>
                      <a:r>
                        <a:rPr lang="en-US" sz="1300">
                          <a:solidFill>
                            <a:srgbClr val="FF0000"/>
                          </a:solidFill>
                          <a:effectLst/>
                        </a:rPr>
                        <a:t>70 °C (158 °F)</a:t>
                      </a:r>
                    </a:p>
                  </a:txBody>
                  <a:tcPr marL="65929" marR="65929" marT="32965" marB="32965" anchor="ctr">
                    <a:lnL>
                      <a:noFill/>
                    </a:lnL>
                    <a:lnR>
                      <a:noFill/>
                    </a:lnR>
                    <a:lnT>
                      <a:noFill/>
                    </a:lnT>
                    <a:lnB>
                      <a:noFill/>
                    </a:lnB>
                  </a:tcPr>
                </a:tc>
                <a:tc>
                  <a:txBody>
                    <a:bodyPr/>
                    <a:lstStyle/>
                    <a:p>
                      <a:r>
                        <a:rPr lang="en-US" sz="1300">
                          <a:solidFill>
                            <a:srgbClr val="FF0000"/>
                          </a:solidFill>
                          <a:effectLst/>
                        </a:rPr>
                        <a:t>yes</a:t>
                      </a:r>
                    </a:p>
                  </a:txBody>
                  <a:tcPr marL="65929" marR="65929" marT="32965" marB="32965" anchor="ctr">
                    <a:lnL>
                      <a:noFill/>
                    </a:lnL>
                    <a:lnR>
                      <a:noFill/>
                    </a:lnR>
                    <a:lnT>
                      <a:noFill/>
                    </a:lnT>
                    <a:lnB>
                      <a:noFill/>
                    </a:lnB>
                  </a:tcPr>
                </a:tc>
                <a:tc>
                  <a:txBody>
                    <a:bodyPr/>
                    <a:lstStyle/>
                    <a:p>
                      <a:r>
                        <a:rPr lang="en-US" sz="1300">
                          <a:solidFill>
                            <a:srgbClr val="FF0000"/>
                          </a:solidFill>
                          <a:effectLst/>
                        </a:rPr>
                        <a:t>50%</a:t>
                      </a:r>
                    </a:p>
                  </a:txBody>
                  <a:tcPr marL="65929" marR="65929" marT="32965" marB="32965" anchor="ctr">
                    <a:lnL>
                      <a:noFill/>
                    </a:lnL>
                    <a:lnR>
                      <a:noFill/>
                    </a:lnR>
                    <a:lnT>
                      <a:noFill/>
                    </a:lnT>
                    <a:lnB>
                      <a:noFill/>
                    </a:lnB>
                  </a:tcPr>
                </a:tc>
                <a:tc>
                  <a:txBody>
                    <a:bodyPr/>
                    <a:lstStyle/>
                    <a:p>
                      <a:r>
                        <a:rPr lang="en-US" sz="1300">
                          <a:solidFill>
                            <a:srgbClr val="FF0000"/>
                          </a:solidFill>
                          <a:effectLst/>
                        </a:rPr>
                        <a:t>26.7%</a:t>
                      </a:r>
                    </a:p>
                  </a:txBody>
                  <a:tcPr marL="65929" marR="65929" marT="32965" marB="32965" anchor="ctr">
                    <a:lnL>
                      <a:noFill/>
                    </a:lnL>
                    <a:lnR>
                      <a:noFill/>
                    </a:lnR>
                    <a:lnT>
                      <a:noFill/>
                    </a:lnT>
                    <a:lnB>
                      <a:noFill/>
                    </a:lnB>
                  </a:tcPr>
                </a:tc>
                <a:tc>
                  <a:txBody>
                    <a:bodyPr/>
                    <a:lstStyle/>
                    <a:p>
                      <a:r>
                        <a:rPr lang="en-US" sz="1300">
                          <a:solidFill>
                            <a:srgbClr val="FF0000"/>
                          </a:solidFill>
                          <a:effectLst/>
                        </a:rPr>
                        <a:t>13.3%</a:t>
                      </a:r>
                    </a:p>
                  </a:txBody>
                  <a:tcPr marL="65929" marR="65929" marT="32965" marB="32965" anchor="ctr">
                    <a:lnL>
                      <a:noFill/>
                    </a:lnL>
                    <a:lnR>
                      <a:noFill/>
                    </a:lnR>
                    <a:lnT>
                      <a:noFill/>
                    </a:lnT>
                    <a:lnB>
                      <a:noFill/>
                    </a:lnB>
                  </a:tcPr>
                </a:tc>
                <a:tc>
                  <a:txBody>
                    <a:bodyPr/>
                    <a:lstStyle/>
                    <a:p>
                      <a:r>
                        <a:rPr lang="en-US" sz="1300">
                          <a:solidFill>
                            <a:srgbClr val="FF0000"/>
                          </a:solidFill>
                          <a:effectLst/>
                        </a:rPr>
                        <a:t>–</a:t>
                      </a:r>
                    </a:p>
                  </a:txBody>
                  <a:tcPr marL="65929" marR="65929" marT="32965" marB="32965" anchor="ctr">
                    <a:lnL>
                      <a:noFill/>
                    </a:lnL>
                    <a:lnR>
                      <a:noFill/>
                    </a:lnR>
                    <a:lnT>
                      <a:noFill/>
                    </a:lnT>
                    <a:lnB>
                      <a:noFill/>
                    </a:lnB>
                  </a:tcPr>
                </a:tc>
                <a:tc>
                  <a:txBody>
                    <a:bodyPr/>
                    <a:lstStyle/>
                    <a:p>
                      <a:r>
                        <a:rPr lang="en-US" sz="1300">
                          <a:solidFill>
                            <a:srgbClr val="FF0000"/>
                          </a:solidFill>
                          <a:effectLst/>
                        </a:rPr>
                        <a:t>10%</a:t>
                      </a:r>
                    </a:p>
                  </a:txBody>
                  <a:tcPr marL="65929" marR="65929" marT="32965" marB="32965" anchor="ctr">
                    <a:lnL>
                      <a:noFill/>
                    </a:lnL>
                    <a:lnR>
                      <a:noFill/>
                    </a:lnR>
                    <a:lnT>
                      <a:noFill/>
                    </a:lnT>
                    <a:lnB>
                      <a:noFill/>
                    </a:lnB>
                  </a:tcPr>
                </a:tc>
                <a:tc>
                  <a:txBody>
                    <a:bodyPr/>
                    <a:lstStyle/>
                    <a:p>
                      <a:r>
                        <a:rPr lang="en-US" sz="1300">
                          <a:solidFill>
                            <a:srgbClr val="FF0000"/>
                          </a:solidFill>
                          <a:effectLst/>
                        </a:rPr>
                        <a:t>–</a:t>
                      </a:r>
                    </a:p>
                  </a:txBody>
                  <a:tcPr marL="65929" marR="65929" marT="32965" marB="32965" anchor="ctr">
                    <a:lnL>
                      <a:noFill/>
                    </a:lnL>
                    <a:lnR>
                      <a:noFill/>
                    </a:lnR>
                    <a:lnT>
                      <a:noFill/>
                    </a:lnT>
                    <a:lnB>
                      <a:noFill/>
                    </a:lnB>
                  </a:tcPr>
                </a:tc>
                <a:tc>
                  <a:txBody>
                    <a:bodyPr/>
                    <a:lstStyle/>
                    <a:p>
                      <a:r>
                        <a:rPr lang="en-US" sz="1300">
                          <a:solidFill>
                            <a:srgbClr val="FF0000"/>
                          </a:solidFill>
                          <a:effectLst/>
                        </a:rPr>
                        <a:t>–</a:t>
                      </a:r>
                    </a:p>
                  </a:txBody>
                  <a:tcPr marL="65929" marR="65929" marT="32965" marB="32965" anchor="ctr">
                    <a:lnL>
                      <a:noFill/>
                    </a:lnL>
                    <a:lnR>
                      <a:noFill/>
                    </a:lnR>
                    <a:lnT>
                      <a:noFill/>
                    </a:lnT>
                    <a:lnB>
                      <a:noFill/>
                    </a:lnB>
                  </a:tcPr>
                </a:tc>
                <a:tc>
                  <a:txBody>
                    <a:bodyPr/>
                    <a:lstStyle/>
                    <a:p>
                      <a:r>
                        <a:rPr lang="en-US" sz="1300">
                          <a:solidFill>
                            <a:srgbClr val="FF0000"/>
                          </a:solidFill>
                          <a:effectLst/>
                        </a:rPr>
                        <a:t>–</a:t>
                      </a:r>
                    </a:p>
                  </a:txBody>
                  <a:tcPr marL="65929" marR="65929" marT="32965" marB="32965" anchor="ctr">
                    <a:lnL>
                      <a:noFill/>
                    </a:lnL>
                    <a:lnR>
                      <a:noFill/>
                    </a:lnR>
                    <a:lnT>
                      <a:noFill/>
                    </a:lnT>
                    <a:lnB>
                      <a:noFill/>
                    </a:lnB>
                  </a:tcPr>
                </a:tc>
              </a:tr>
              <a:tr h="461506">
                <a:tc>
                  <a:txBody>
                    <a:bodyPr/>
                    <a:lstStyle/>
                    <a:p>
                      <a:r>
                        <a:rPr lang="en-US" sz="1300" b="1">
                          <a:solidFill>
                            <a:srgbClr val="FF0000"/>
                          </a:solidFill>
                          <a:effectLst/>
                        </a:rPr>
                        <a:t>Field's metal</a:t>
                      </a:r>
                      <a:endParaRPr lang="en-US" sz="1300">
                        <a:solidFill>
                          <a:srgbClr val="FF0000"/>
                        </a:solidFill>
                        <a:effectLst/>
                      </a:endParaRPr>
                    </a:p>
                  </a:txBody>
                  <a:tcPr marL="65929" marR="65929" marT="32965" marB="32965" anchor="ctr">
                    <a:lnL>
                      <a:noFill/>
                    </a:lnL>
                    <a:lnR>
                      <a:noFill/>
                    </a:lnR>
                    <a:lnT>
                      <a:noFill/>
                    </a:lnT>
                    <a:lnB>
                      <a:noFill/>
                    </a:lnB>
                  </a:tcPr>
                </a:tc>
                <a:tc>
                  <a:txBody>
                    <a:bodyPr/>
                    <a:lstStyle/>
                    <a:p>
                      <a:r>
                        <a:rPr lang="en-US" sz="1300">
                          <a:solidFill>
                            <a:srgbClr val="FF0000"/>
                          </a:solidFill>
                          <a:effectLst/>
                        </a:rPr>
                        <a:t>62 °C (144 °F)</a:t>
                      </a:r>
                    </a:p>
                  </a:txBody>
                  <a:tcPr marL="65929" marR="65929" marT="32965" marB="32965" anchor="ctr">
                    <a:lnL>
                      <a:noFill/>
                    </a:lnL>
                    <a:lnR>
                      <a:noFill/>
                    </a:lnR>
                    <a:lnT>
                      <a:noFill/>
                    </a:lnT>
                    <a:lnB>
                      <a:noFill/>
                    </a:lnB>
                  </a:tcPr>
                </a:tc>
                <a:tc>
                  <a:txBody>
                    <a:bodyPr/>
                    <a:lstStyle/>
                    <a:p>
                      <a:r>
                        <a:rPr lang="en-US" sz="1300">
                          <a:solidFill>
                            <a:srgbClr val="FF0000"/>
                          </a:solidFill>
                          <a:effectLst/>
                        </a:rPr>
                        <a:t>yes</a:t>
                      </a:r>
                    </a:p>
                  </a:txBody>
                  <a:tcPr marL="65929" marR="65929" marT="32965" marB="32965" anchor="ctr">
                    <a:lnL>
                      <a:noFill/>
                    </a:lnL>
                    <a:lnR>
                      <a:noFill/>
                    </a:lnR>
                    <a:lnT>
                      <a:noFill/>
                    </a:lnT>
                    <a:lnB>
                      <a:noFill/>
                    </a:lnB>
                  </a:tcPr>
                </a:tc>
                <a:tc>
                  <a:txBody>
                    <a:bodyPr/>
                    <a:lstStyle/>
                    <a:p>
                      <a:r>
                        <a:rPr lang="en-US" sz="1300">
                          <a:solidFill>
                            <a:srgbClr val="FF0000"/>
                          </a:solidFill>
                          <a:effectLst/>
                        </a:rPr>
                        <a:t>32.5%</a:t>
                      </a:r>
                    </a:p>
                  </a:txBody>
                  <a:tcPr marL="65929" marR="65929" marT="32965" marB="32965" anchor="ctr">
                    <a:lnL>
                      <a:noFill/>
                    </a:lnL>
                    <a:lnR>
                      <a:noFill/>
                    </a:lnR>
                    <a:lnT>
                      <a:noFill/>
                    </a:lnT>
                    <a:lnB>
                      <a:noFill/>
                    </a:lnB>
                  </a:tcPr>
                </a:tc>
                <a:tc>
                  <a:txBody>
                    <a:bodyPr/>
                    <a:lstStyle/>
                    <a:p>
                      <a:r>
                        <a:rPr lang="en-US" sz="1300">
                          <a:solidFill>
                            <a:srgbClr val="FF0000"/>
                          </a:solidFill>
                          <a:effectLst/>
                        </a:rPr>
                        <a:t>–</a:t>
                      </a:r>
                    </a:p>
                  </a:txBody>
                  <a:tcPr marL="65929" marR="65929" marT="32965" marB="32965" anchor="ctr">
                    <a:lnL>
                      <a:noFill/>
                    </a:lnL>
                    <a:lnR>
                      <a:noFill/>
                    </a:lnR>
                    <a:lnT>
                      <a:noFill/>
                    </a:lnT>
                    <a:lnB>
                      <a:noFill/>
                    </a:lnB>
                  </a:tcPr>
                </a:tc>
                <a:tc>
                  <a:txBody>
                    <a:bodyPr/>
                    <a:lstStyle/>
                    <a:p>
                      <a:r>
                        <a:rPr lang="en-US" sz="1300">
                          <a:solidFill>
                            <a:srgbClr val="FF0000"/>
                          </a:solidFill>
                          <a:effectLst/>
                        </a:rPr>
                        <a:t>16.5%</a:t>
                      </a:r>
                    </a:p>
                  </a:txBody>
                  <a:tcPr marL="65929" marR="65929" marT="32965" marB="32965" anchor="ctr">
                    <a:lnL>
                      <a:noFill/>
                    </a:lnL>
                    <a:lnR>
                      <a:noFill/>
                    </a:lnR>
                    <a:lnT>
                      <a:noFill/>
                    </a:lnT>
                    <a:lnB>
                      <a:noFill/>
                    </a:lnB>
                  </a:tcPr>
                </a:tc>
                <a:tc>
                  <a:txBody>
                    <a:bodyPr/>
                    <a:lstStyle/>
                    <a:p>
                      <a:r>
                        <a:rPr lang="en-US" sz="1300">
                          <a:solidFill>
                            <a:srgbClr val="FF0000"/>
                          </a:solidFill>
                          <a:effectLst/>
                        </a:rPr>
                        <a:t>51%</a:t>
                      </a:r>
                    </a:p>
                  </a:txBody>
                  <a:tcPr marL="65929" marR="65929" marT="32965" marB="32965" anchor="ctr">
                    <a:lnL>
                      <a:noFill/>
                    </a:lnL>
                    <a:lnR>
                      <a:noFill/>
                    </a:lnR>
                    <a:lnT>
                      <a:noFill/>
                    </a:lnT>
                    <a:lnB>
                      <a:noFill/>
                    </a:lnB>
                  </a:tcPr>
                </a:tc>
                <a:tc>
                  <a:txBody>
                    <a:bodyPr/>
                    <a:lstStyle/>
                    <a:p>
                      <a:r>
                        <a:rPr lang="en-US" sz="1300">
                          <a:solidFill>
                            <a:srgbClr val="FF0000"/>
                          </a:solidFill>
                          <a:effectLst/>
                        </a:rPr>
                        <a:t>–</a:t>
                      </a:r>
                    </a:p>
                  </a:txBody>
                  <a:tcPr marL="65929" marR="65929" marT="32965" marB="32965" anchor="ctr">
                    <a:lnL>
                      <a:noFill/>
                    </a:lnL>
                    <a:lnR>
                      <a:noFill/>
                    </a:lnR>
                    <a:lnT>
                      <a:noFill/>
                    </a:lnT>
                    <a:lnB>
                      <a:noFill/>
                    </a:lnB>
                  </a:tcPr>
                </a:tc>
                <a:tc>
                  <a:txBody>
                    <a:bodyPr/>
                    <a:lstStyle/>
                    <a:p>
                      <a:r>
                        <a:rPr lang="en-US" sz="1300">
                          <a:solidFill>
                            <a:srgbClr val="FF0000"/>
                          </a:solidFill>
                          <a:effectLst/>
                        </a:rPr>
                        <a:t>–</a:t>
                      </a:r>
                    </a:p>
                  </a:txBody>
                  <a:tcPr marL="65929" marR="65929" marT="32965" marB="32965" anchor="ctr">
                    <a:lnL>
                      <a:noFill/>
                    </a:lnL>
                    <a:lnR>
                      <a:noFill/>
                    </a:lnR>
                    <a:lnT>
                      <a:noFill/>
                    </a:lnT>
                    <a:lnB>
                      <a:noFill/>
                    </a:lnB>
                  </a:tcPr>
                </a:tc>
                <a:tc>
                  <a:txBody>
                    <a:bodyPr/>
                    <a:lstStyle/>
                    <a:p>
                      <a:r>
                        <a:rPr lang="en-US" sz="1300">
                          <a:solidFill>
                            <a:srgbClr val="FF0000"/>
                          </a:solidFill>
                          <a:effectLst/>
                        </a:rPr>
                        <a:t>–</a:t>
                      </a:r>
                    </a:p>
                  </a:txBody>
                  <a:tcPr marL="65929" marR="65929" marT="32965" marB="32965" anchor="ctr">
                    <a:lnL>
                      <a:noFill/>
                    </a:lnL>
                    <a:lnR>
                      <a:noFill/>
                    </a:lnR>
                    <a:lnT>
                      <a:noFill/>
                    </a:lnT>
                    <a:lnB>
                      <a:noFill/>
                    </a:lnB>
                  </a:tcPr>
                </a:tc>
                <a:tc>
                  <a:txBody>
                    <a:bodyPr/>
                    <a:lstStyle/>
                    <a:p>
                      <a:r>
                        <a:rPr lang="en-US" sz="1300" dirty="0">
                          <a:solidFill>
                            <a:srgbClr val="FF0000"/>
                          </a:solidFill>
                          <a:effectLst/>
                        </a:rPr>
                        <a:t>–</a:t>
                      </a:r>
                    </a:p>
                  </a:txBody>
                  <a:tcPr marL="65929" marR="65929" marT="32965" marB="32965" anchor="ctr">
                    <a:lnL>
                      <a:noFill/>
                    </a:lnL>
                    <a:lnR>
                      <a:noFill/>
                    </a:lnR>
                    <a:lnT>
                      <a:noFill/>
                    </a:lnT>
                    <a:lnB>
                      <a:noFill/>
                    </a:lnB>
                  </a:tcPr>
                </a:tc>
              </a:tr>
              <a:tr h="461506">
                <a:tc>
                  <a:txBody>
                    <a:bodyPr/>
                    <a:lstStyle/>
                    <a:p>
                      <a:r>
                        <a:rPr lang="en-US" sz="1300">
                          <a:effectLst/>
                        </a:rPr>
                        <a:t>Cerrolow 136</a:t>
                      </a:r>
                    </a:p>
                  </a:txBody>
                  <a:tcPr marL="65929" marR="65929" marT="32965" marB="32965" anchor="ctr">
                    <a:lnL>
                      <a:noFill/>
                    </a:lnL>
                    <a:lnR>
                      <a:noFill/>
                    </a:lnR>
                    <a:lnT>
                      <a:noFill/>
                    </a:lnT>
                    <a:lnB>
                      <a:noFill/>
                    </a:lnB>
                  </a:tcPr>
                </a:tc>
                <a:tc>
                  <a:txBody>
                    <a:bodyPr/>
                    <a:lstStyle/>
                    <a:p>
                      <a:r>
                        <a:rPr lang="en-US" sz="1300">
                          <a:effectLst/>
                        </a:rPr>
                        <a:t>58 °C (136 °F)</a:t>
                      </a:r>
                    </a:p>
                  </a:txBody>
                  <a:tcPr marL="65929" marR="65929" marT="32965" marB="32965" anchor="ctr">
                    <a:lnL>
                      <a:noFill/>
                    </a:lnL>
                    <a:lnR>
                      <a:noFill/>
                    </a:lnR>
                    <a:lnT>
                      <a:noFill/>
                    </a:lnT>
                    <a:lnB>
                      <a:noFill/>
                    </a:lnB>
                  </a:tcPr>
                </a:tc>
                <a:tc>
                  <a:txBody>
                    <a:bodyPr/>
                    <a:lstStyle/>
                    <a:p>
                      <a:r>
                        <a:rPr lang="en-US" sz="1300">
                          <a:effectLst/>
                        </a:rPr>
                        <a:t>yes</a:t>
                      </a:r>
                    </a:p>
                  </a:txBody>
                  <a:tcPr marL="65929" marR="65929" marT="32965" marB="32965" anchor="ctr">
                    <a:lnL>
                      <a:noFill/>
                    </a:lnL>
                    <a:lnR>
                      <a:noFill/>
                    </a:lnR>
                    <a:lnT>
                      <a:noFill/>
                    </a:lnT>
                    <a:lnB>
                      <a:noFill/>
                    </a:lnB>
                  </a:tcPr>
                </a:tc>
                <a:tc>
                  <a:txBody>
                    <a:bodyPr/>
                    <a:lstStyle/>
                    <a:p>
                      <a:r>
                        <a:rPr lang="en-US" sz="1300">
                          <a:effectLst/>
                        </a:rPr>
                        <a:t>49%</a:t>
                      </a:r>
                    </a:p>
                  </a:txBody>
                  <a:tcPr marL="65929" marR="65929" marT="32965" marB="32965" anchor="ctr">
                    <a:lnL>
                      <a:noFill/>
                    </a:lnL>
                    <a:lnR>
                      <a:noFill/>
                    </a:lnR>
                    <a:lnT>
                      <a:noFill/>
                    </a:lnT>
                    <a:lnB>
                      <a:noFill/>
                    </a:lnB>
                  </a:tcPr>
                </a:tc>
                <a:tc>
                  <a:txBody>
                    <a:bodyPr/>
                    <a:lstStyle/>
                    <a:p>
                      <a:r>
                        <a:rPr lang="en-US" sz="1300">
                          <a:effectLst/>
                        </a:rPr>
                        <a:t>18%</a:t>
                      </a:r>
                    </a:p>
                  </a:txBody>
                  <a:tcPr marL="65929" marR="65929" marT="32965" marB="32965" anchor="ctr">
                    <a:lnL>
                      <a:noFill/>
                    </a:lnL>
                    <a:lnR>
                      <a:noFill/>
                    </a:lnR>
                    <a:lnT>
                      <a:noFill/>
                    </a:lnT>
                    <a:lnB>
                      <a:noFill/>
                    </a:lnB>
                  </a:tcPr>
                </a:tc>
                <a:tc>
                  <a:txBody>
                    <a:bodyPr/>
                    <a:lstStyle/>
                    <a:p>
                      <a:r>
                        <a:rPr lang="en-US" sz="1300">
                          <a:effectLst/>
                        </a:rPr>
                        <a:t>12%</a:t>
                      </a:r>
                    </a:p>
                  </a:txBody>
                  <a:tcPr marL="65929" marR="65929" marT="32965" marB="32965" anchor="ctr">
                    <a:lnL>
                      <a:noFill/>
                    </a:lnL>
                    <a:lnR>
                      <a:noFill/>
                    </a:lnR>
                    <a:lnT>
                      <a:noFill/>
                    </a:lnT>
                    <a:lnB>
                      <a:noFill/>
                    </a:lnB>
                  </a:tcPr>
                </a:tc>
                <a:tc>
                  <a:txBody>
                    <a:bodyPr/>
                    <a:lstStyle/>
                    <a:p>
                      <a:r>
                        <a:rPr lang="en-US" sz="1300">
                          <a:effectLst/>
                        </a:rPr>
                        <a:t>21%</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r>
              <a:tr h="461506">
                <a:tc>
                  <a:txBody>
                    <a:bodyPr/>
                    <a:lstStyle/>
                    <a:p>
                      <a:r>
                        <a:rPr lang="en-US" sz="1300">
                          <a:effectLst/>
                        </a:rPr>
                        <a:t>Cerrolow 117</a:t>
                      </a:r>
                    </a:p>
                  </a:txBody>
                  <a:tcPr marL="65929" marR="65929" marT="32965" marB="32965" anchor="ctr">
                    <a:lnL>
                      <a:noFill/>
                    </a:lnL>
                    <a:lnR>
                      <a:noFill/>
                    </a:lnR>
                    <a:lnT>
                      <a:noFill/>
                    </a:lnT>
                    <a:lnB>
                      <a:noFill/>
                    </a:lnB>
                  </a:tcPr>
                </a:tc>
                <a:tc>
                  <a:txBody>
                    <a:bodyPr/>
                    <a:lstStyle/>
                    <a:p>
                      <a:r>
                        <a:rPr lang="en-US" sz="1300">
                          <a:effectLst/>
                        </a:rPr>
                        <a:t>47.2 °C (117 °F)</a:t>
                      </a:r>
                    </a:p>
                  </a:txBody>
                  <a:tcPr marL="65929" marR="65929" marT="32965" marB="32965" anchor="ctr">
                    <a:lnL>
                      <a:noFill/>
                    </a:lnL>
                    <a:lnR>
                      <a:noFill/>
                    </a:lnR>
                    <a:lnT>
                      <a:noFill/>
                    </a:lnT>
                    <a:lnB>
                      <a:noFill/>
                    </a:lnB>
                  </a:tcPr>
                </a:tc>
                <a:tc>
                  <a:txBody>
                    <a:bodyPr/>
                    <a:lstStyle/>
                    <a:p>
                      <a:r>
                        <a:rPr lang="en-US" sz="1300">
                          <a:effectLst/>
                        </a:rPr>
                        <a:t>yes</a:t>
                      </a:r>
                    </a:p>
                  </a:txBody>
                  <a:tcPr marL="65929" marR="65929" marT="32965" marB="32965" anchor="ctr">
                    <a:lnL>
                      <a:noFill/>
                    </a:lnL>
                    <a:lnR>
                      <a:noFill/>
                    </a:lnR>
                    <a:lnT>
                      <a:noFill/>
                    </a:lnT>
                    <a:lnB>
                      <a:noFill/>
                    </a:lnB>
                  </a:tcPr>
                </a:tc>
                <a:tc>
                  <a:txBody>
                    <a:bodyPr/>
                    <a:lstStyle/>
                    <a:p>
                      <a:r>
                        <a:rPr lang="en-US" sz="1300">
                          <a:effectLst/>
                        </a:rPr>
                        <a:t>44.7%</a:t>
                      </a:r>
                    </a:p>
                  </a:txBody>
                  <a:tcPr marL="65929" marR="65929" marT="32965" marB="32965" anchor="ctr">
                    <a:lnL>
                      <a:noFill/>
                    </a:lnL>
                    <a:lnR>
                      <a:noFill/>
                    </a:lnR>
                    <a:lnT>
                      <a:noFill/>
                    </a:lnT>
                    <a:lnB>
                      <a:noFill/>
                    </a:lnB>
                  </a:tcPr>
                </a:tc>
                <a:tc>
                  <a:txBody>
                    <a:bodyPr/>
                    <a:lstStyle/>
                    <a:p>
                      <a:r>
                        <a:rPr lang="en-US" sz="1300">
                          <a:effectLst/>
                        </a:rPr>
                        <a:t>22.6%</a:t>
                      </a:r>
                    </a:p>
                  </a:txBody>
                  <a:tcPr marL="65929" marR="65929" marT="32965" marB="32965" anchor="ctr">
                    <a:lnL>
                      <a:noFill/>
                    </a:lnL>
                    <a:lnR>
                      <a:noFill/>
                    </a:lnR>
                    <a:lnT>
                      <a:noFill/>
                    </a:lnT>
                    <a:lnB>
                      <a:noFill/>
                    </a:lnB>
                  </a:tcPr>
                </a:tc>
                <a:tc>
                  <a:txBody>
                    <a:bodyPr/>
                    <a:lstStyle/>
                    <a:p>
                      <a:r>
                        <a:rPr lang="en-US" sz="1300">
                          <a:effectLst/>
                        </a:rPr>
                        <a:t>8.3%</a:t>
                      </a:r>
                    </a:p>
                  </a:txBody>
                  <a:tcPr marL="65929" marR="65929" marT="32965" marB="32965" anchor="ctr">
                    <a:lnL>
                      <a:noFill/>
                    </a:lnL>
                    <a:lnR>
                      <a:noFill/>
                    </a:lnR>
                    <a:lnT>
                      <a:noFill/>
                    </a:lnT>
                    <a:lnB>
                      <a:noFill/>
                    </a:lnB>
                  </a:tcPr>
                </a:tc>
                <a:tc>
                  <a:txBody>
                    <a:bodyPr/>
                    <a:lstStyle/>
                    <a:p>
                      <a:r>
                        <a:rPr lang="en-US" sz="1300">
                          <a:effectLst/>
                        </a:rPr>
                        <a:t>19.1%</a:t>
                      </a:r>
                    </a:p>
                  </a:txBody>
                  <a:tcPr marL="65929" marR="65929" marT="32965" marB="32965" anchor="ctr">
                    <a:lnL>
                      <a:noFill/>
                    </a:lnL>
                    <a:lnR>
                      <a:noFill/>
                    </a:lnR>
                    <a:lnT>
                      <a:noFill/>
                    </a:lnT>
                    <a:lnB>
                      <a:noFill/>
                    </a:lnB>
                  </a:tcPr>
                </a:tc>
                <a:tc>
                  <a:txBody>
                    <a:bodyPr/>
                    <a:lstStyle/>
                    <a:p>
                      <a:r>
                        <a:rPr lang="en-US" sz="1300">
                          <a:effectLst/>
                        </a:rPr>
                        <a:t>5.3%</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r>
              <a:tr h="659294">
                <a:tc>
                  <a:txBody>
                    <a:bodyPr/>
                    <a:lstStyle/>
                    <a:p>
                      <a:r>
                        <a:rPr lang="en-US" sz="1300">
                          <a:effectLst/>
                        </a:rPr>
                        <a:t>Bi-Pb-Sn-Cd-In-Tl</a:t>
                      </a:r>
                    </a:p>
                  </a:txBody>
                  <a:tcPr marL="65929" marR="65929" marT="32965" marB="32965" anchor="ctr">
                    <a:lnL>
                      <a:noFill/>
                    </a:lnL>
                    <a:lnR>
                      <a:noFill/>
                    </a:lnR>
                    <a:lnT>
                      <a:noFill/>
                    </a:lnT>
                    <a:lnB>
                      <a:noFill/>
                    </a:lnB>
                  </a:tcPr>
                </a:tc>
                <a:tc>
                  <a:txBody>
                    <a:bodyPr/>
                    <a:lstStyle/>
                    <a:p>
                      <a:r>
                        <a:rPr lang="en-US" sz="1300">
                          <a:effectLst/>
                        </a:rPr>
                        <a:t>41.5 °C (107 °F)</a:t>
                      </a:r>
                    </a:p>
                  </a:txBody>
                  <a:tcPr marL="65929" marR="65929" marT="32965" marB="32965" anchor="ctr">
                    <a:lnL>
                      <a:noFill/>
                    </a:lnL>
                    <a:lnR>
                      <a:noFill/>
                    </a:lnR>
                    <a:lnT>
                      <a:noFill/>
                    </a:lnT>
                    <a:lnB>
                      <a:noFill/>
                    </a:lnB>
                  </a:tcPr>
                </a:tc>
                <a:tc>
                  <a:txBody>
                    <a:bodyPr/>
                    <a:lstStyle/>
                    <a:p>
                      <a:r>
                        <a:rPr lang="en-US" sz="1300">
                          <a:effectLst/>
                        </a:rPr>
                        <a:t>yes</a:t>
                      </a:r>
                    </a:p>
                  </a:txBody>
                  <a:tcPr marL="65929" marR="65929" marT="32965" marB="32965" anchor="ctr">
                    <a:lnL>
                      <a:noFill/>
                    </a:lnL>
                    <a:lnR>
                      <a:noFill/>
                    </a:lnR>
                    <a:lnT>
                      <a:noFill/>
                    </a:lnT>
                    <a:lnB>
                      <a:noFill/>
                    </a:lnB>
                  </a:tcPr>
                </a:tc>
                <a:tc>
                  <a:txBody>
                    <a:bodyPr/>
                    <a:lstStyle/>
                    <a:p>
                      <a:r>
                        <a:rPr lang="en-US" sz="1300">
                          <a:effectLst/>
                        </a:rPr>
                        <a:t>40.3%</a:t>
                      </a:r>
                    </a:p>
                  </a:txBody>
                  <a:tcPr marL="65929" marR="65929" marT="32965" marB="32965" anchor="ctr">
                    <a:lnL>
                      <a:noFill/>
                    </a:lnL>
                    <a:lnR>
                      <a:noFill/>
                    </a:lnR>
                    <a:lnT>
                      <a:noFill/>
                    </a:lnT>
                    <a:lnB>
                      <a:noFill/>
                    </a:lnB>
                  </a:tcPr>
                </a:tc>
                <a:tc>
                  <a:txBody>
                    <a:bodyPr/>
                    <a:lstStyle/>
                    <a:p>
                      <a:r>
                        <a:rPr lang="en-US" sz="1300">
                          <a:effectLst/>
                        </a:rPr>
                        <a:t>22.2%</a:t>
                      </a:r>
                    </a:p>
                  </a:txBody>
                  <a:tcPr marL="65929" marR="65929" marT="32965" marB="32965" anchor="ctr">
                    <a:lnL>
                      <a:noFill/>
                    </a:lnL>
                    <a:lnR>
                      <a:noFill/>
                    </a:lnR>
                    <a:lnT>
                      <a:noFill/>
                    </a:lnT>
                    <a:lnB>
                      <a:noFill/>
                    </a:lnB>
                  </a:tcPr>
                </a:tc>
                <a:tc>
                  <a:txBody>
                    <a:bodyPr/>
                    <a:lstStyle/>
                    <a:p>
                      <a:r>
                        <a:rPr lang="en-US" sz="1300">
                          <a:effectLst/>
                        </a:rPr>
                        <a:t>10.7%</a:t>
                      </a:r>
                    </a:p>
                  </a:txBody>
                  <a:tcPr marL="65929" marR="65929" marT="32965" marB="32965" anchor="ctr">
                    <a:lnL>
                      <a:noFill/>
                    </a:lnL>
                    <a:lnR>
                      <a:noFill/>
                    </a:lnR>
                    <a:lnT>
                      <a:noFill/>
                    </a:lnT>
                    <a:lnB>
                      <a:noFill/>
                    </a:lnB>
                  </a:tcPr>
                </a:tc>
                <a:tc>
                  <a:txBody>
                    <a:bodyPr/>
                    <a:lstStyle/>
                    <a:p>
                      <a:r>
                        <a:rPr lang="en-US" sz="1300">
                          <a:effectLst/>
                        </a:rPr>
                        <a:t>17.7%</a:t>
                      </a:r>
                    </a:p>
                  </a:txBody>
                  <a:tcPr marL="65929" marR="65929" marT="32965" marB="32965" anchor="ctr">
                    <a:lnL>
                      <a:noFill/>
                    </a:lnL>
                    <a:lnR>
                      <a:noFill/>
                    </a:lnR>
                    <a:lnT>
                      <a:noFill/>
                    </a:lnT>
                    <a:lnB>
                      <a:noFill/>
                    </a:lnB>
                  </a:tcPr>
                </a:tc>
                <a:tc>
                  <a:txBody>
                    <a:bodyPr/>
                    <a:lstStyle/>
                    <a:p>
                      <a:r>
                        <a:rPr lang="en-US" sz="1300">
                          <a:effectLst/>
                        </a:rPr>
                        <a:t>8.1%</a:t>
                      </a:r>
                    </a:p>
                  </a:txBody>
                  <a:tcPr marL="65929" marR="65929" marT="32965" marB="32965" anchor="ctr">
                    <a:lnL>
                      <a:noFill/>
                    </a:lnL>
                    <a:lnR>
                      <a:noFill/>
                    </a:lnR>
                    <a:lnT>
                      <a:noFill/>
                    </a:lnT>
                    <a:lnB>
                      <a:noFill/>
                    </a:lnB>
                  </a:tcPr>
                </a:tc>
                <a:tc>
                  <a:txBody>
                    <a:bodyPr/>
                    <a:lstStyle/>
                    <a:p>
                      <a:r>
                        <a:rPr lang="en-US" sz="1300">
                          <a:effectLst/>
                        </a:rPr>
                        <a:t>1.1%</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r>
              <a:tr h="461506">
                <a:tc>
                  <a:txBody>
                    <a:bodyPr/>
                    <a:lstStyle/>
                    <a:p>
                      <a:r>
                        <a:rPr lang="en-US" sz="1300">
                          <a:effectLst/>
                          <a:hlinkClick r:id="rId12" tooltip="Galinstan"/>
                        </a:rPr>
                        <a:t>Galinstan</a:t>
                      </a:r>
                      <a:endParaRPr lang="en-US" sz="1300">
                        <a:effectLst/>
                      </a:endParaRPr>
                    </a:p>
                  </a:txBody>
                  <a:tcPr marL="65929" marR="65929" marT="32965" marB="32965" anchor="ctr">
                    <a:lnL>
                      <a:noFill/>
                    </a:lnL>
                    <a:lnR>
                      <a:noFill/>
                    </a:lnR>
                    <a:lnT>
                      <a:noFill/>
                    </a:lnT>
                    <a:lnB>
                      <a:noFill/>
                    </a:lnB>
                  </a:tcPr>
                </a:tc>
                <a:tc>
                  <a:txBody>
                    <a:bodyPr/>
                    <a:lstStyle/>
                    <a:p>
                      <a:r>
                        <a:rPr lang="en-US" sz="1300">
                          <a:effectLst/>
                        </a:rPr>
                        <a:t>−19 °C (−2 °F)</a:t>
                      </a:r>
                    </a:p>
                  </a:txBody>
                  <a:tcPr marL="65929" marR="65929" marT="32965" marB="32965" anchor="ctr">
                    <a:lnL>
                      <a:noFill/>
                    </a:lnL>
                    <a:lnR>
                      <a:noFill/>
                    </a:lnR>
                    <a:lnT>
                      <a:noFill/>
                    </a:lnT>
                    <a:lnB>
                      <a:noFill/>
                    </a:lnB>
                  </a:tcPr>
                </a:tc>
                <a:tc>
                  <a:txBody>
                    <a:bodyPr/>
                    <a:lstStyle/>
                    <a:p>
                      <a:r>
                        <a:rPr lang="en-US" sz="1300">
                          <a:effectLst/>
                        </a:rPr>
                        <a:t>yes</a:t>
                      </a:r>
                    </a:p>
                  </a:txBody>
                  <a:tcPr marL="65929" marR="65929" marT="32965" marB="32965" anchor="ctr">
                    <a:lnL>
                      <a:noFill/>
                    </a:lnL>
                    <a:lnR>
                      <a:noFill/>
                    </a:lnR>
                    <a:lnT>
                      <a:noFill/>
                    </a:lnT>
                    <a:lnB>
                      <a:noFill/>
                    </a:lnB>
                  </a:tcPr>
                </a:tc>
                <a:tc>
                  <a:txBody>
                    <a:bodyPr/>
                    <a:lstStyle/>
                    <a:p>
                      <a:r>
                        <a:rPr lang="en-US" sz="1300">
                          <a:effectLst/>
                        </a:rPr>
                        <a:t>&lt;1.5%</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9.5-10.5%</a:t>
                      </a:r>
                    </a:p>
                  </a:txBody>
                  <a:tcPr marL="65929" marR="65929" marT="32965" marB="32965" anchor="ctr">
                    <a:lnL>
                      <a:noFill/>
                    </a:lnL>
                    <a:lnR>
                      <a:noFill/>
                    </a:lnR>
                    <a:lnT>
                      <a:noFill/>
                    </a:lnT>
                    <a:lnB>
                      <a:noFill/>
                    </a:lnB>
                  </a:tcPr>
                </a:tc>
                <a:tc>
                  <a:txBody>
                    <a:bodyPr/>
                    <a:lstStyle/>
                    <a:p>
                      <a:r>
                        <a:rPr lang="en-US" sz="1300">
                          <a:effectLst/>
                        </a:rPr>
                        <a:t>21-22%</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a:t>
                      </a:r>
                    </a:p>
                  </a:txBody>
                  <a:tcPr marL="65929" marR="65929" marT="32965" marB="32965" anchor="ctr">
                    <a:lnL>
                      <a:noFill/>
                    </a:lnL>
                    <a:lnR>
                      <a:noFill/>
                    </a:lnR>
                    <a:lnT>
                      <a:noFill/>
                    </a:lnT>
                    <a:lnB>
                      <a:noFill/>
                    </a:lnB>
                  </a:tcPr>
                </a:tc>
                <a:tc>
                  <a:txBody>
                    <a:bodyPr/>
                    <a:lstStyle/>
                    <a:p>
                      <a:r>
                        <a:rPr lang="en-US" sz="1300">
                          <a:effectLst/>
                        </a:rPr>
                        <a:t>68-69%</a:t>
                      </a:r>
                    </a:p>
                  </a:txBody>
                  <a:tcPr marL="65929" marR="65929" marT="32965" marB="32965" anchor="ctr">
                    <a:lnL>
                      <a:noFill/>
                    </a:lnL>
                    <a:lnR>
                      <a:noFill/>
                    </a:lnR>
                    <a:lnT>
                      <a:noFill/>
                    </a:lnT>
                    <a:lnB>
                      <a:noFill/>
                    </a:lnB>
                  </a:tcPr>
                </a:tc>
                <a:tc>
                  <a:txBody>
                    <a:bodyPr/>
                    <a:lstStyle/>
                    <a:p>
                      <a:r>
                        <a:rPr lang="en-US" sz="1300" dirty="0">
                          <a:effectLst/>
                        </a:rPr>
                        <a:t>&lt;1.5%</a:t>
                      </a:r>
                    </a:p>
                  </a:txBody>
                  <a:tcPr marL="65929" marR="65929" marT="32965" marB="32965" anchor="ctr">
                    <a:lnL>
                      <a:noFill/>
                    </a:lnL>
                    <a:lnR>
                      <a:noFill/>
                    </a:lnR>
                    <a:lnT>
                      <a:noFill/>
                    </a:lnT>
                    <a:lnB>
                      <a:noFill/>
                    </a:lnB>
                  </a:tcPr>
                </a:tc>
              </a:tr>
            </a:tbl>
          </a:graphicData>
        </a:graphic>
      </p:graphicFrame>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41708"/>
            <a:ext cx="2238375" cy="203835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806993"/>
            <a:ext cx="2878308" cy="3051007"/>
          </a:xfrm>
          <a:prstGeom prst="rect">
            <a:avLst/>
          </a:prstGeom>
        </p:spPr>
      </p:pic>
    </p:spTree>
    <p:extLst>
      <p:ext uri="{BB962C8B-B14F-4D97-AF65-F5344CB8AC3E}">
        <p14:creationId xmlns:p14="http://schemas.microsoft.com/office/powerpoint/2010/main" val="105061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3" y="-71061"/>
            <a:ext cx="7198895" cy="1524471"/>
          </a:xfrm>
        </p:spPr>
        <p:txBody>
          <a:bodyPr/>
          <a:lstStyle/>
          <a:p>
            <a:r>
              <a:rPr lang="en-US" dirty="0" smtClean="0"/>
              <a:t>Methods of making molded materials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17706"/>
            <a:ext cx="4756484" cy="2890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916" y="3466581"/>
            <a:ext cx="4604084" cy="345306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176" t="18440" r="4015" b="25145"/>
          <a:stretch/>
        </p:blipFill>
        <p:spPr>
          <a:xfrm>
            <a:off x="6805133" y="3025"/>
            <a:ext cx="5017898" cy="2263227"/>
          </a:xfrm>
          <a:prstGeom prst="rect">
            <a:avLst/>
          </a:prstGeom>
        </p:spPr>
      </p:pic>
      <p:sp>
        <p:nvSpPr>
          <p:cNvPr id="7" name="TextBox 6"/>
          <p:cNvSpPr txBox="1"/>
          <p:nvPr/>
        </p:nvSpPr>
        <p:spPr>
          <a:xfrm>
            <a:off x="160421" y="1219200"/>
            <a:ext cx="5935579" cy="646331"/>
          </a:xfrm>
          <a:prstGeom prst="rect">
            <a:avLst/>
          </a:prstGeom>
          <a:noFill/>
        </p:spPr>
        <p:txBody>
          <a:bodyPr wrap="square" rtlCol="0">
            <a:spAutoFit/>
          </a:bodyPr>
          <a:lstStyle/>
          <a:p>
            <a:r>
              <a:rPr lang="en-US" dirty="0" smtClean="0"/>
              <a:t>There are several different methods for molding objects and also methods for making the objects stronger.</a:t>
            </a:r>
            <a:endParaRPr lang="en-US" dirty="0"/>
          </a:p>
        </p:txBody>
      </p:sp>
      <p:sp>
        <p:nvSpPr>
          <p:cNvPr id="8" name="TextBox 7"/>
          <p:cNvSpPr txBox="1"/>
          <p:nvPr/>
        </p:nvSpPr>
        <p:spPr>
          <a:xfrm>
            <a:off x="0" y="5151684"/>
            <a:ext cx="4114591" cy="1200329"/>
          </a:xfrm>
          <a:prstGeom prst="rect">
            <a:avLst/>
          </a:prstGeom>
          <a:noFill/>
        </p:spPr>
        <p:txBody>
          <a:bodyPr wrap="square" rtlCol="0">
            <a:spAutoFit/>
          </a:bodyPr>
          <a:lstStyle/>
          <a:p>
            <a:r>
              <a:rPr lang="en-US" dirty="0" smtClean="0"/>
              <a:t>Material could be poured or pressed between the mold until cured or cooled to obtain the correct shape.  Pouring would be difficult in zero-g.</a:t>
            </a:r>
            <a:endParaRPr lang="en-US" dirty="0"/>
          </a:p>
        </p:txBody>
      </p:sp>
      <p:sp>
        <p:nvSpPr>
          <p:cNvPr id="9" name="TextBox 8"/>
          <p:cNvSpPr txBox="1"/>
          <p:nvPr/>
        </p:nvSpPr>
        <p:spPr>
          <a:xfrm>
            <a:off x="6240379" y="2266252"/>
            <a:ext cx="5951621" cy="1200329"/>
          </a:xfrm>
          <a:prstGeom prst="rect">
            <a:avLst/>
          </a:prstGeom>
          <a:noFill/>
        </p:spPr>
        <p:txBody>
          <a:bodyPr wrap="square" rtlCol="0">
            <a:spAutoFit/>
          </a:bodyPr>
          <a:lstStyle/>
          <a:p>
            <a:r>
              <a:rPr lang="en-US" dirty="0" smtClean="0"/>
              <a:t>Material could be injected into a mold and then the unwanted part could be cut off.  Bubbles act different in zero-g so make sure you have some kind of exit port for the air coming out of the mold.</a:t>
            </a:r>
            <a:endParaRPr lang="en-US" dirty="0"/>
          </a:p>
        </p:txBody>
      </p:sp>
      <p:sp>
        <p:nvSpPr>
          <p:cNvPr id="10" name="TextBox 9"/>
          <p:cNvSpPr txBox="1"/>
          <p:nvPr/>
        </p:nvSpPr>
        <p:spPr>
          <a:xfrm>
            <a:off x="5069305" y="3803946"/>
            <a:ext cx="2646948" cy="2862322"/>
          </a:xfrm>
          <a:prstGeom prst="rect">
            <a:avLst/>
          </a:prstGeom>
          <a:noFill/>
        </p:spPr>
        <p:txBody>
          <a:bodyPr wrap="square" rtlCol="0">
            <a:spAutoFit/>
          </a:bodyPr>
          <a:lstStyle/>
          <a:p>
            <a:r>
              <a:rPr lang="en-US" dirty="0" smtClean="0"/>
              <a:t>Concrete is poured into a form with rebar.  Once hard, the concrete is stronger because of the reinforcement of the internal steel frame.  This could be done to tools made from epoxy with wire or even using the plastic of the mold itself.</a:t>
            </a:r>
            <a:endParaRPr lang="en-US" dirty="0"/>
          </a:p>
        </p:txBody>
      </p:sp>
    </p:spTree>
    <p:extLst>
      <p:ext uri="{BB962C8B-B14F-4D97-AF65-F5344CB8AC3E}">
        <p14:creationId xmlns:p14="http://schemas.microsoft.com/office/powerpoint/2010/main" val="208148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2699" y="288759"/>
            <a:ext cx="4681154" cy="1315452"/>
          </a:xfrm>
        </p:spPr>
        <p:txBody>
          <a:bodyPr>
            <a:normAutofit/>
          </a:bodyPr>
          <a:lstStyle/>
          <a:p>
            <a:r>
              <a:rPr lang="en-US" dirty="0" smtClean="0"/>
              <a:t>ISS Food Warmer and Field’s metal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2209" y="2149642"/>
            <a:ext cx="6879792" cy="4708358"/>
          </a:xfrm>
          <a:prstGeom prst="rect">
            <a:avLst/>
          </a:prstGeom>
        </p:spPr>
      </p:pic>
      <p:sp>
        <p:nvSpPr>
          <p:cNvPr id="5" name="TextBox 4"/>
          <p:cNvSpPr txBox="1"/>
          <p:nvPr/>
        </p:nvSpPr>
        <p:spPr>
          <a:xfrm>
            <a:off x="0" y="884521"/>
            <a:ext cx="5117433" cy="6186309"/>
          </a:xfrm>
          <a:prstGeom prst="rect">
            <a:avLst/>
          </a:prstGeom>
          <a:noFill/>
        </p:spPr>
        <p:txBody>
          <a:bodyPr wrap="square" rtlCol="0">
            <a:spAutoFit/>
          </a:bodyPr>
          <a:lstStyle/>
          <a:p>
            <a:r>
              <a:rPr lang="en-US" dirty="0" smtClean="0"/>
              <a:t>The ISS Food Warmer is an aluminum brief case with an electric hot plate in the middle of some insulating foam.  MRE’s and other food packets are placed inside and pressed against the hot plate.  The hot plate gets up to about 180F.  There are timing lights on the side so the crew can judge how long the food has been warming.  This is the most likely method of melting the Field’s metal on the station.</a:t>
            </a:r>
          </a:p>
          <a:p>
            <a:r>
              <a:rPr lang="en-US" dirty="0"/>
              <a:t>I</a:t>
            </a:r>
            <a:r>
              <a:rPr lang="en-US" dirty="0" smtClean="0"/>
              <a:t>f we were to put some Field’s metal into a modified drink pouch and place it in the food warmer, the metal would melt and it could be squeezed like tooth paste into what ever mold you designed.  </a:t>
            </a:r>
          </a:p>
          <a:p>
            <a:endParaRPr lang="en-US" dirty="0"/>
          </a:p>
          <a:p>
            <a:pPr marL="285750" indent="-285750">
              <a:buFont typeface="Arial" panose="020B0604020202020204" pitchFamily="34" charset="0"/>
              <a:buChar char="•"/>
            </a:pPr>
            <a:r>
              <a:rPr lang="en-US" dirty="0" smtClean="0"/>
              <a:t>What kind of connector could you make to go from a modified drink pouch to your mold?</a:t>
            </a:r>
          </a:p>
          <a:p>
            <a:pPr marL="285750" indent="-285750">
              <a:buFont typeface="Arial" panose="020B0604020202020204" pitchFamily="34" charset="0"/>
              <a:buChar char="•"/>
            </a:pPr>
            <a:r>
              <a:rPr lang="en-US" dirty="0" smtClean="0"/>
              <a:t>Does the connector need a valve to keep the liquid metal from floating out at the wrong time?</a:t>
            </a:r>
          </a:p>
          <a:p>
            <a:pPr marL="285750" indent="-285750">
              <a:buFont typeface="Arial" panose="020B0604020202020204" pitchFamily="34" charset="0"/>
              <a:buChar char="•"/>
            </a:pPr>
            <a:r>
              <a:rPr lang="en-US" dirty="0" smtClean="0"/>
              <a:t>How will you keep the metal from solidifying and clogging up the entry port on the mold? Can clogging be prevented with a larger or smaller hole? </a:t>
            </a:r>
          </a:p>
          <a:p>
            <a:endParaRPr lang="en-US" dirty="0"/>
          </a:p>
        </p:txBody>
      </p:sp>
    </p:spTree>
    <p:extLst>
      <p:ext uri="{BB962C8B-B14F-4D97-AF65-F5344CB8AC3E}">
        <p14:creationId xmlns:p14="http://schemas.microsoft.com/office/powerpoint/2010/main" val="301942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870" y="752757"/>
            <a:ext cx="6091989" cy="1255128"/>
          </a:xfrm>
        </p:spPr>
        <p:txBody>
          <a:bodyPr/>
          <a:lstStyle/>
          <a:p>
            <a:r>
              <a:rPr lang="en-US" dirty="0" smtClean="0"/>
              <a:t>Food Warmer Pictures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23552"/>
            <a:ext cx="4312597" cy="323444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865" y="3650644"/>
            <a:ext cx="4736046" cy="3234448"/>
          </a:xfrm>
          <a:prstGeom prst="rect">
            <a:avLst/>
          </a:prstGeom>
        </p:spPr>
      </p:pic>
      <p:pic>
        <p:nvPicPr>
          <p:cNvPr id="6" name="Picture 5" descr="D:\Documents and Settings\gfjohnso\My Documents\My Pictures\Galley-- US and russian\US galley\PWD\utile plast repair\DSCN6820.JPG"/>
          <p:cNvPicPr>
            <a:picLocks noChangeAspect="1" noChangeArrowheads="1"/>
          </p:cNvPicPr>
          <p:nvPr/>
        </p:nvPicPr>
        <p:blipFill>
          <a:blip r:embed="rId4" cstate="screen"/>
          <a:srcRect/>
          <a:stretch>
            <a:fillRect/>
          </a:stretch>
        </p:blipFill>
        <p:spPr bwMode="auto">
          <a:xfrm>
            <a:off x="8524911" y="365125"/>
            <a:ext cx="3474584" cy="3938337"/>
          </a:xfrm>
          <a:prstGeom prst="rect">
            <a:avLst/>
          </a:prstGeom>
          <a:noFill/>
        </p:spPr>
      </p:pic>
      <p:sp>
        <p:nvSpPr>
          <p:cNvPr id="3" name="TextBox 2"/>
          <p:cNvSpPr txBox="1"/>
          <p:nvPr/>
        </p:nvSpPr>
        <p:spPr>
          <a:xfrm>
            <a:off x="3788865" y="2950129"/>
            <a:ext cx="3657600" cy="646331"/>
          </a:xfrm>
          <a:prstGeom prst="rect">
            <a:avLst/>
          </a:prstGeom>
          <a:noFill/>
        </p:spPr>
        <p:txBody>
          <a:bodyPr wrap="square" rtlCol="0">
            <a:spAutoFit/>
          </a:bodyPr>
          <a:lstStyle/>
          <a:p>
            <a:r>
              <a:rPr lang="en-US" dirty="0" smtClean="0"/>
              <a:t>Food Warmer on obit with tortilla pouch warming up.</a:t>
            </a:r>
            <a:endParaRPr lang="en-US" dirty="0"/>
          </a:p>
        </p:txBody>
      </p:sp>
      <p:sp>
        <p:nvSpPr>
          <p:cNvPr id="7" name="TextBox 6"/>
          <p:cNvSpPr txBox="1"/>
          <p:nvPr/>
        </p:nvSpPr>
        <p:spPr>
          <a:xfrm>
            <a:off x="8919756" y="4477158"/>
            <a:ext cx="2935360" cy="646331"/>
          </a:xfrm>
          <a:prstGeom prst="rect">
            <a:avLst/>
          </a:prstGeom>
          <a:noFill/>
        </p:spPr>
        <p:txBody>
          <a:bodyPr wrap="square" rtlCol="0">
            <a:spAutoFit/>
          </a:bodyPr>
          <a:lstStyle/>
          <a:p>
            <a:r>
              <a:rPr lang="en-US" dirty="0" smtClean="0"/>
              <a:t>Trainer Food Warmer with drink pouch warming up.</a:t>
            </a:r>
            <a:endParaRPr lang="en-US" dirty="0"/>
          </a:p>
        </p:txBody>
      </p:sp>
    </p:spTree>
    <p:extLst>
      <p:ext uri="{BB962C8B-B14F-4D97-AF65-F5344CB8AC3E}">
        <p14:creationId xmlns:p14="http://schemas.microsoft.com/office/powerpoint/2010/main" val="3458754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992</Words>
  <Application>Microsoft Office PowerPoint</Application>
  <PresentationFormat>Widescreen</PresentationFormat>
  <Paragraphs>131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3-D molds in space</vt:lpstr>
      <vt:lpstr>Making gaskets</vt:lpstr>
      <vt:lpstr>Epoxy</vt:lpstr>
      <vt:lpstr>Braycote as a releasing agent</vt:lpstr>
      <vt:lpstr>Field’s metal is a low melting temperature alloy.  It will melt at 144 F which is within the range of the food preparation equipment on the station and does not contain lead so it is possible that it could be certified for the ISS.  Unfortunately it is also about $90 per pound.  Woods metal is also a low temperature metal but it contains lead so it probably couldn’t be sent to the station but it maybe similar enough and cheap enough that we could do demonstrations with it.</vt:lpstr>
      <vt:lpstr>Methods of making molded materials</vt:lpstr>
      <vt:lpstr>ISS Food Warmer and Field’s metal</vt:lpstr>
      <vt:lpstr>Food Warmer Pictures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molds in space</dc:title>
  <dc:creator>Johnson, Glenn F. (JSC-OZ)[TEXAS A&amp;M UNIVERSITY-STRATEGIC EDUCATION ALLIANCE]</dc:creator>
  <cp:lastModifiedBy>Westover, Allison R. (JSC-OZ111)[TEXAS A&amp;M UNIVERSITY-STRATEGIC EDUCATION ALLIANCE]</cp:lastModifiedBy>
  <cp:revision>25</cp:revision>
  <dcterms:created xsi:type="dcterms:W3CDTF">2015-09-18T16:23:15Z</dcterms:created>
  <dcterms:modified xsi:type="dcterms:W3CDTF">2016-08-15T16:48:05Z</dcterms:modified>
</cp:coreProperties>
</file>