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62" r:id="rId6"/>
    <p:sldId id="259" r:id="rId7"/>
    <p:sldId id="261" r:id="rId8"/>
    <p:sldId id="260"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D19701-8F88-4D85-9532-3DEE0AA8D28E}"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F66E8-0CF0-45CB-BC4E-D4255BF5D4F4}" type="slidenum">
              <a:rPr lang="en-US" smtClean="0"/>
              <a:t>‹#›</a:t>
            </a:fld>
            <a:endParaRPr lang="en-US"/>
          </a:p>
        </p:txBody>
      </p:sp>
    </p:spTree>
    <p:extLst>
      <p:ext uri="{BB962C8B-B14F-4D97-AF65-F5344CB8AC3E}">
        <p14:creationId xmlns:p14="http://schemas.microsoft.com/office/powerpoint/2010/main" val="77816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19701-8F88-4D85-9532-3DEE0AA8D28E}"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F66E8-0CF0-45CB-BC4E-D4255BF5D4F4}" type="slidenum">
              <a:rPr lang="en-US" smtClean="0"/>
              <a:t>‹#›</a:t>
            </a:fld>
            <a:endParaRPr lang="en-US"/>
          </a:p>
        </p:txBody>
      </p:sp>
    </p:spTree>
    <p:extLst>
      <p:ext uri="{BB962C8B-B14F-4D97-AF65-F5344CB8AC3E}">
        <p14:creationId xmlns:p14="http://schemas.microsoft.com/office/powerpoint/2010/main" val="3799287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19701-8F88-4D85-9532-3DEE0AA8D28E}"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F66E8-0CF0-45CB-BC4E-D4255BF5D4F4}" type="slidenum">
              <a:rPr lang="en-US" smtClean="0"/>
              <a:t>‹#›</a:t>
            </a:fld>
            <a:endParaRPr lang="en-US"/>
          </a:p>
        </p:txBody>
      </p:sp>
    </p:spTree>
    <p:extLst>
      <p:ext uri="{BB962C8B-B14F-4D97-AF65-F5344CB8AC3E}">
        <p14:creationId xmlns:p14="http://schemas.microsoft.com/office/powerpoint/2010/main" val="230941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19701-8F88-4D85-9532-3DEE0AA8D28E}"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F66E8-0CF0-45CB-BC4E-D4255BF5D4F4}" type="slidenum">
              <a:rPr lang="en-US" smtClean="0"/>
              <a:t>‹#›</a:t>
            </a:fld>
            <a:endParaRPr lang="en-US"/>
          </a:p>
        </p:txBody>
      </p:sp>
    </p:spTree>
    <p:extLst>
      <p:ext uri="{BB962C8B-B14F-4D97-AF65-F5344CB8AC3E}">
        <p14:creationId xmlns:p14="http://schemas.microsoft.com/office/powerpoint/2010/main" val="114078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D19701-8F88-4D85-9532-3DEE0AA8D28E}"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F66E8-0CF0-45CB-BC4E-D4255BF5D4F4}" type="slidenum">
              <a:rPr lang="en-US" smtClean="0"/>
              <a:t>‹#›</a:t>
            </a:fld>
            <a:endParaRPr lang="en-US"/>
          </a:p>
        </p:txBody>
      </p:sp>
    </p:spTree>
    <p:extLst>
      <p:ext uri="{BB962C8B-B14F-4D97-AF65-F5344CB8AC3E}">
        <p14:creationId xmlns:p14="http://schemas.microsoft.com/office/powerpoint/2010/main" val="338243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D19701-8F88-4D85-9532-3DEE0AA8D28E}"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F66E8-0CF0-45CB-BC4E-D4255BF5D4F4}" type="slidenum">
              <a:rPr lang="en-US" smtClean="0"/>
              <a:t>‹#›</a:t>
            </a:fld>
            <a:endParaRPr lang="en-US"/>
          </a:p>
        </p:txBody>
      </p:sp>
    </p:spTree>
    <p:extLst>
      <p:ext uri="{BB962C8B-B14F-4D97-AF65-F5344CB8AC3E}">
        <p14:creationId xmlns:p14="http://schemas.microsoft.com/office/powerpoint/2010/main" val="2459149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D19701-8F88-4D85-9532-3DEE0AA8D28E}"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BF66E8-0CF0-45CB-BC4E-D4255BF5D4F4}" type="slidenum">
              <a:rPr lang="en-US" smtClean="0"/>
              <a:t>‹#›</a:t>
            </a:fld>
            <a:endParaRPr lang="en-US"/>
          </a:p>
        </p:txBody>
      </p:sp>
    </p:spTree>
    <p:extLst>
      <p:ext uri="{BB962C8B-B14F-4D97-AF65-F5344CB8AC3E}">
        <p14:creationId xmlns:p14="http://schemas.microsoft.com/office/powerpoint/2010/main" val="3233167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D19701-8F88-4D85-9532-3DEE0AA8D28E}"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BF66E8-0CF0-45CB-BC4E-D4255BF5D4F4}" type="slidenum">
              <a:rPr lang="en-US" smtClean="0"/>
              <a:t>‹#›</a:t>
            </a:fld>
            <a:endParaRPr lang="en-US"/>
          </a:p>
        </p:txBody>
      </p:sp>
    </p:spTree>
    <p:extLst>
      <p:ext uri="{BB962C8B-B14F-4D97-AF65-F5344CB8AC3E}">
        <p14:creationId xmlns:p14="http://schemas.microsoft.com/office/powerpoint/2010/main" val="1942914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19701-8F88-4D85-9532-3DEE0AA8D28E}"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BF66E8-0CF0-45CB-BC4E-D4255BF5D4F4}" type="slidenum">
              <a:rPr lang="en-US" smtClean="0"/>
              <a:t>‹#›</a:t>
            </a:fld>
            <a:endParaRPr lang="en-US"/>
          </a:p>
        </p:txBody>
      </p:sp>
    </p:spTree>
    <p:extLst>
      <p:ext uri="{BB962C8B-B14F-4D97-AF65-F5344CB8AC3E}">
        <p14:creationId xmlns:p14="http://schemas.microsoft.com/office/powerpoint/2010/main" val="2886644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19701-8F88-4D85-9532-3DEE0AA8D28E}"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F66E8-0CF0-45CB-BC4E-D4255BF5D4F4}" type="slidenum">
              <a:rPr lang="en-US" smtClean="0"/>
              <a:t>‹#›</a:t>
            </a:fld>
            <a:endParaRPr lang="en-US"/>
          </a:p>
        </p:txBody>
      </p:sp>
    </p:spTree>
    <p:extLst>
      <p:ext uri="{BB962C8B-B14F-4D97-AF65-F5344CB8AC3E}">
        <p14:creationId xmlns:p14="http://schemas.microsoft.com/office/powerpoint/2010/main" val="2514910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19701-8F88-4D85-9532-3DEE0AA8D28E}"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F66E8-0CF0-45CB-BC4E-D4255BF5D4F4}" type="slidenum">
              <a:rPr lang="en-US" smtClean="0"/>
              <a:t>‹#›</a:t>
            </a:fld>
            <a:endParaRPr lang="en-US"/>
          </a:p>
        </p:txBody>
      </p:sp>
    </p:spTree>
    <p:extLst>
      <p:ext uri="{BB962C8B-B14F-4D97-AF65-F5344CB8AC3E}">
        <p14:creationId xmlns:p14="http://schemas.microsoft.com/office/powerpoint/2010/main" val="1504794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19701-8F88-4D85-9532-3DEE0AA8D28E}"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F66E8-0CF0-45CB-BC4E-D4255BF5D4F4}" type="slidenum">
              <a:rPr lang="en-US" smtClean="0"/>
              <a:t>‹#›</a:t>
            </a:fld>
            <a:endParaRPr lang="en-US"/>
          </a:p>
        </p:txBody>
      </p:sp>
    </p:spTree>
    <p:extLst>
      <p:ext uri="{BB962C8B-B14F-4D97-AF65-F5344CB8AC3E}">
        <p14:creationId xmlns:p14="http://schemas.microsoft.com/office/powerpoint/2010/main" val="3317826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eebotte.com/tutorials/iss_realtime_position" TargetMode="External"/><Relationship Id="rId2" Type="http://schemas.openxmlformats.org/officeDocument/2006/relationships/hyperlink" Target="https://worldview.earthdata.nas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Two-line_element_set" TargetMode="External"/><Relationship Id="rId2" Type="http://schemas.openxmlformats.org/officeDocument/2006/relationships/hyperlink" Target="http://www.celestrak.com/columns/v04n03/" TargetMode="External"/><Relationship Id="rId1" Type="http://schemas.openxmlformats.org/officeDocument/2006/relationships/slideLayout" Target="../slideLayouts/slideLayout2.xml"/><Relationship Id="rId6" Type="http://schemas.openxmlformats.org/officeDocument/2006/relationships/hyperlink" Target="https://spaceflight.nasa.gov/realdata/sightings/SSapplications/Post/JavaSSOP/orbit/ISS/SVPOST.html" TargetMode="External"/><Relationship Id="rId5" Type="http://schemas.openxmlformats.org/officeDocument/2006/relationships/hyperlink" Target="https://spaceflight.nasa.gov/realdata/elements/index.html" TargetMode="External"/><Relationship Id="rId4" Type="http://schemas.openxmlformats.org/officeDocument/2006/relationships/hyperlink" Target="https://en.wikipedia.org/wiki/Orbital_state_vector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15676" r="17914"/>
          <a:stretch/>
        </p:blipFill>
        <p:spPr>
          <a:xfrm>
            <a:off x="10088776" y="201634"/>
            <a:ext cx="1771135" cy="1714500"/>
          </a:xfrm>
          <a:prstGeom prst="rect">
            <a:avLst/>
          </a:prstGeom>
        </p:spPr>
      </p:pic>
      <p:pic>
        <p:nvPicPr>
          <p:cNvPr id="4" name="Picture 3"/>
          <p:cNvPicPr>
            <a:picLocks noChangeAspect="1"/>
          </p:cNvPicPr>
          <p:nvPr/>
        </p:nvPicPr>
        <p:blipFill>
          <a:blip r:embed="rId3"/>
          <a:stretch>
            <a:fillRect/>
          </a:stretch>
        </p:blipFill>
        <p:spPr>
          <a:xfrm>
            <a:off x="8270790" y="2064866"/>
            <a:ext cx="3589121" cy="2691841"/>
          </a:xfrm>
          <a:prstGeom prst="rect">
            <a:avLst/>
          </a:prstGeom>
        </p:spPr>
      </p:pic>
      <p:sp>
        <p:nvSpPr>
          <p:cNvPr id="2" name="Title 1"/>
          <p:cNvSpPr>
            <a:spLocks noGrp="1"/>
          </p:cNvSpPr>
          <p:nvPr>
            <p:ph type="ctrTitle"/>
          </p:nvPr>
        </p:nvSpPr>
        <p:spPr>
          <a:xfrm>
            <a:off x="749644" y="527222"/>
            <a:ext cx="9144000" cy="1063325"/>
          </a:xfrm>
        </p:spPr>
        <p:txBody>
          <a:bodyPr/>
          <a:lstStyle/>
          <a:p>
            <a:pPr algn="l"/>
            <a:r>
              <a:rPr lang="en-US" dirty="0" smtClean="0"/>
              <a:t>ISS Location APP</a:t>
            </a:r>
            <a:endParaRPr lang="en-US" dirty="0"/>
          </a:p>
        </p:txBody>
      </p:sp>
      <p:sp>
        <p:nvSpPr>
          <p:cNvPr id="3" name="Subtitle 2"/>
          <p:cNvSpPr>
            <a:spLocks noGrp="1"/>
          </p:cNvSpPr>
          <p:nvPr>
            <p:ph type="subTitle" idx="1"/>
          </p:nvPr>
        </p:nvSpPr>
        <p:spPr>
          <a:xfrm>
            <a:off x="749644" y="1590547"/>
            <a:ext cx="7521146" cy="3640480"/>
          </a:xfrm>
        </p:spPr>
        <p:txBody>
          <a:bodyPr>
            <a:normAutofit fontScale="92500" lnSpcReduction="10000"/>
          </a:bodyPr>
          <a:lstStyle/>
          <a:p>
            <a:pPr algn="l"/>
            <a:r>
              <a:rPr lang="en-US" sz="3000" u="sng" dirty="0" smtClean="0"/>
              <a:t>Problem:</a:t>
            </a:r>
          </a:p>
          <a:p>
            <a:pPr algn="l"/>
            <a:r>
              <a:rPr lang="en-US" sz="2600" dirty="0" smtClean="0"/>
              <a:t>When astronauts are on the phone with their friends, family, or students across the world, they are commonly asked where on Earth they’re currently flying over. Without looking out of the Cupola, they have no way of knowing what country/continent they are over. In order to counteract this, they want an app for their tablets able to work on both an IOS and Windows operating system that will be able to display the country they are flying over as well as a basic visual of what the country looks like from an aerial view. </a:t>
            </a:r>
          </a:p>
          <a:p>
            <a:pPr algn="l"/>
            <a:endParaRPr lang="en-US" sz="3100" dirty="0"/>
          </a:p>
        </p:txBody>
      </p:sp>
    </p:spTree>
    <p:extLst>
      <p:ext uri="{BB962C8B-B14F-4D97-AF65-F5344CB8AC3E}">
        <p14:creationId xmlns:p14="http://schemas.microsoft.com/office/powerpoint/2010/main" val="2059104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pPr marL="0" indent="0">
              <a:buNone/>
            </a:pPr>
            <a:r>
              <a:rPr lang="en-US" sz="1800" dirty="0" smtClean="0">
                <a:hlinkClick r:id="rId2"/>
              </a:rPr>
              <a:t>https://worldview.earthdata.nasa.gov/</a:t>
            </a:r>
            <a:endParaRPr lang="en-US" sz="1800" dirty="0" smtClean="0"/>
          </a:p>
          <a:p>
            <a:pPr marL="0" indent="0">
              <a:buNone/>
            </a:pPr>
            <a:r>
              <a:rPr lang="en-US" sz="1800" u="sng" dirty="0">
                <a:hlinkClick r:id="rId3"/>
              </a:rPr>
              <a:t>https://</a:t>
            </a:r>
            <a:r>
              <a:rPr lang="en-US" sz="1800" u="sng" dirty="0" smtClean="0">
                <a:hlinkClick r:id="rId3"/>
              </a:rPr>
              <a:t>beebotte.com/tutorials/iss_realtime_position</a:t>
            </a:r>
            <a:endParaRPr lang="en-US" sz="1800" dirty="0" smtClean="0"/>
          </a:p>
          <a:p>
            <a:pPr marL="0" indent="0">
              <a:buNone/>
            </a:pPr>
            <a:endParaRPr lang="en-US" dirty="0"/>
          </a:p>
        </p:txBody>
      </p:sp>
    </p:spTree>
    <p:extLst>
      <p:ext uri="{BB962C8B-B14F-4D97-AF65-F5344CB8AC3E}">
        <p14:creationId xmlns:p14="http://schemas.microsoft.com/office/powerpoint/2010/main" val="1266610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Constraints</a:t>
            </a:r>
            <a:endParaRPr lang="en-US" dirty="0"/>
          </a:p>
        </p:txBody>
      </p:sp>
      <p:sp>
        <p:nvSpPr>
          <p:cNvPr id="3" name="Content Placeholder 2"/>
          <p:cNvSpPr>
            <a:spLocks noGrp="1"/>
          </p:cNvSpPr>
          <p:nvPr>
            <p:ph idx="1"/>
          </p:nvPr>
        </p:nvSpPr>
        <p:spPr>
          <a:xfrm>
            <a:off x="838200" y="1825624"/>
            <a:ext cx="10515600" cy="3973813"/>
          </a:xfrm>
        </p:spPr>
        <p:txBody>
          <a:bodyPr>
            <a:normAutofit fontScale="92500" lnSpcReduction="10000"/>
          </a:bodyPr>
          <a:lstStyle/>
          <a:p>
            <a:r>
              <a:rPr lang="en-US" sz="2600" dirty="0" smtClean="0"/>
              <a:t>Needs to be able to work on both an IOS and Windows operating system.</a:t>
            </a:r>
          </a:p>
          <a:p>
            <a:r>
              <a:rPr lang="en-US" sz="2600" dirty="0" smtClean="0"/>
              <a:t>Needs to be able to receive a State </a:t>
            </a:r>
            <a:r>
              <a:rPr lang="en-US" sz="2600" dirty="0"/>
              <a:t>V</a:t>
            </a:r>
            <a:r>
              <a:rPr lang="en-US" sz="2600" dirty="0" smtClean="0"/>
              <a:t>ector or Two Line Element (which contains location data), from a Station Support Computer (SSC) server and process the information into coordinates.</a:t>
            </a:r>
          </a:p>
          <a:p>
            <a:r>
              <a:rPr lang="en-US" sz="2600" dirty="0" smtClean="0"/>
              <a:t>Must be able to pull a state vector from the server as well as receive a manual state vector for testing.</a:t>
            </a:r>
          </a:p>
          <a:p>
            <a:r>
              <a:rPr lang="en-US" sz="2600" dirty="0" smtClean="0"/>
              <a:t>Needs to have an aerial view of a country included with the name of a country (cannot be just a blank screen with writing).   This is the feature that will make it most appealing.                                                                                                                                                                                                                                                                                                                                                                                    </a:t>
            </a:r>
          </a:p>
          <a:p>
            <a:r>
              <a:rPr lang="en-US" sz="2600" dirty="0" smtClean="0"/>
              <a:t>Able to report the local time of the ground below as they fly over.</a:t>
            </a:r>
          </a:p>
          <a:p>
            <a:r>
              <a:rPr lang="en-US" sz="2600" dirty="0" smtClean="0"/>
              <a:t>Will connect to the server through a TCP/IP connection to receive a SV.</a:t>
            </a:r>
          </a:p>
          <a:p>
            <a:endParaRPr lang="en-US" dirty="0"/>
          </a:p>
        </p:txBody>
      </p:sp>
    </p:spTree>
    <p:extLst>
      <p:ext uri="{BB962C8B-B14F-4D97-AF65-F5344CB8AC3E}">
        <p14:creationId xmlns:p14="http://schemas.microsoft.com/office/powerpoint/2010/main" val="2606004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Programming Language</a:t>
            </a:r>
            <a:endParaRPr lang="en-US" dirty="0"/>
          </a:p>
        </p:txBody>
      </p:sp>
      <p:sp>
        <p:nvSpPr>
          <p:cNvPr id="3" name="Content Placeholder 2"/>
          <p:cNvSpPr>
            <a:spLocks noGrp="1"/>
          </p:cNvSpPr>
          <p:nvPr>
            <p:ph idx="1"/>
          </p:nvPr>
        </p:nvSpPr>
        <p:spPr/>
        <p:txBody>
          <a:bodyPr>
            <a:normAutofit/>
          </a:bodyPr>
          <a:lstStyle/>
          <a:p>
            <a:r>
              <a:rPr lang="en-US" sz="2400" dirty="0" smtClean="0"/>
              <a:t>There will not be a requirement for a specific programming language for the app to be written in, as long as it can work on both an IOS and Windows operating system. </a:t>
            </a:r>
          </a:p>
          <a:p>
            <a:r>
              <a:rPr lang="en-US" sz="2400" dirty="0" smtClean="0"/>
              <a:t>As long as your code itself is correct regardless of what language it is written in, the option to write in a translator into a different language is always available. This way, should your preferred language not be compatible with an IOS operating system, you can make it compatible.</a:t>
            </a:r>
          </a:p>
          <a:p>
            <a:r>
              <a:rPr lang="en-US" sz="2400" dirty="0" smtClean="0"/>
              <a:t>Should your app be programmed in a language compatible with both an IOS and Windows operating system, there will be no need to install a translator. </a:t>
            </a:r>
            <a:endParaRPr lang="en-US" sz="2400" dirty="0"/>
          </a:p>
        </p:txBody>
      </p:sp>
    </p:spTree>
    <p:extLst>
      <p:ext uri="{BB962C8B-B14F-4D97-AF65-F5344CB8AC3E}">
        <p14:creationId xmlns:p14="http://schemas.microsoft.com/office/powerpoint/2010/main" val="1206761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Connection to Station</a:t>
            </a:r>
            <a:endParaRPr lang="en-US" dirty="0"/>
          </a:p>
        </p:txBody>
      </p:sp>
      <p:sp>
        <p:nvSpPr>
          <p:cNvPr id="3" name="Content Placeholder 2"/>
          <p:cNvSpPr>
            <a:spLocks noGrp="1"/>
          </p:cNvSpPr>
          <p:nvPr>
            <p:ph idx="1"/>
          </p:nvPr>
        </p:nvSpPr>
        <p:spPr/>
        <p:txBody>
          <a:bodyPr>
            <a:normAutofit/>
          </a:bodyPr>
          <a:lstStyle/>
          <a:p>
            <a:r>
              <a:rPr lang="en-US" sz="2400" dirty="0" smtClean="0"/>
              <a:t>The app itself will connect to a Station Support Computer (SSC) via a standard TCP/IP connection. From the SSC, we will be able to retrieve the data for the location of the station in either a State Vector format (SV), or as a Two Line Element (TLE). Your program will be able to work in either format, but it will be up to you to choose which form you want to request the data in. There is no preference in form used. </a:t>
            </a:r>
          </a:p>
          <a:p>
            <a:r>
              <a:rPr lang="en-US" sz="2400" dirty="0" smtClean="0"/>
              <a:t>In order to request the information it needs from the SSC server, it will send a simple XML request to the Time-Vector Server on the SSC asking for the latest orbital data.</a:t>
            </a:r>
            <a:endParaRPr lang="en-US" sz="2400" dirty="0"/>
          </a:p>
        </p:txBody>
      </p:sp>
    </p:spTree>
    <p:extLst>
      <p:ext uri="{BB962C8B-B14F-4D97-AF65-F5344CB8AC3E}">
        <p14:creationId xmlns:p14="http://schemas.microsoft.com/office/powerpoint/2010/main" val="1763943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SSC Connection Example</a:t>
            </a:r>
            <a:endParaRPr lang="en-US" dirty="0"/>
          </a:p>
        </p:txBody>
      </p:sp>
      <p:sp>
        <p:nvSpPr>
          <p:cNvPr id="3" name="Content Placeholder 2"/>
          <p:cNvSpPr>
            <a:spLocks noGrp="1"/>
          </p:cNvSpPr>
          <p:nvPr>
            <p:ph idx="1"/>
          </p:nvPr>
        </p:nvSpPr>
        <p:spPr>
          <a:xfrm>
            <a:off x="838199" y="1825626"/>
            <a:ext cx="10200503" cy="1584839"/>
          </a:xfrm>
        </p:spPr>
        <p:txBody>
          <a:bodyPr>
            <a:normAutofit fontScale="85000" lnSpcReduction="20000"/>
          </a:bodyPr>
          <a:lstStyle/>
          <a:p>
            <a:pPr marL="0" indent="0">
              <a:buNone/>
            </a:pPr>
            <a:r>
              <a:rPr lang="en-US" sz="1600" dirty="0" smtClean="0"/>
              <a:t>1) The application connects to the “Time-Vector Server” within the SSC via a TCP/IP socket</a:t>
            </a:r>
          </a:p>
          <a:p>
            <a:pPr marL="0" indent="0">
              <a:buNone/>
            </a:pPr>
            <a:r>
              <a:rPr lang="en-US" sz="1600" dirty="0" smtClean="0"/>
              <a:t>2) The application sends an XML request to the “Time-Vector Server” asking for the latest ISS orbital data </a:t>
            </a:r>
          </a:p>
          <a:p>
            <a:pPr marL="0" indent="0">
              <a:buNone/>
            </a:pPr>
            <a:r>
              <a:rPr lang="en-US" sz="1600" dirty="0" smtClean="0"/>
              <a:t>&lt;</a:t>
            </a:r>
            <a:r>
              <a:rPr lang="en-US" sz="1600" dirty="0" err="1" smtClean="0"/>
              <a:t>GetPosition</a:t>
            </a:r>
            <a:r>
              <a:rPr lang="en-US" sz="1600" dirty="0" smtClean="0"/>
              <a:t> </a:t>
            </a:r>
            <a:r>
              <a:rPr lang="en-US" sz="1600" dirty="0" err="1" smtClean="0"/>
              <a:t>CatNum</a:t>
            </a:r>
            <a:r>
              <a:rPr lang="en-US" sz="1600" dirty="0" smtClean="0"/>
              <a:t>="25544" </a:t>
            </a:r>
            <a:r>
              <a:rPr lang="en-US" sz="1600" dirty="0" err="1" smtClean="0"/>
              <a:t>ReqFormat</a:t>
            </a:r>
            <a:r>
              <a:rPr lang="en-US" sz="1600" dirty="0" smtClean="0"/>
              <a:t>="</a:t>
            </a:r>
            <a:r>
              <a:rPr lang="en-US" sz="1600" dirty="0" err="1" smtClean="0"/>
              <a:t>tpf_Cartesian</a:t>
            </a:r>
            <a:r>
              <a:rPr lang="en-US" sz="1600" dirty="0" smtClean="0"/>
              <a:t>"/&gt;</a:t>
            </a:r>
          </a:p>
          <a:p>
            <a:pPr marL="0" indent="0">
              <a:buNone/>
            </a:pPr>
            <a:r>
              <a:rPr lang="en-US" sz="1600" dirty="0" smtClean="0"/>
              <a:t>(‘25544’ is the USSPACECOM identifier for the ISS – ‘Cartesian’ is the state vector format being requested)</a:t>
            </a:r>
          </a:p>
          <a:p>
            <a:pPr marL="0" indent="0">
              <a:buNone/>
            </a:pPr>
            <a:r>
              <a:rPr lang="en-US" sz="1600" dirty="0"/>
              <a:t>3) The “Time-Vector Server” responds with the state vector components the application will need to figure out where the ISS is/was at that </a:t>
            </a:r>
            <a:r>
              <a:rPr lang="en-US" sz="1600" dirty="0" smtClean="0"/>
              <a:t>time (as shown below).</a:t>
            </a:r>
          </a:p>
          <a:p>
            <a:pPr marL="0" indent="0">
              <a:buNone/>
            </a:pPr>
            <a:endParaRPr lang="en-US" sz="1600" dirty="0" smtClean="0"/>
          </a:p>
        </p:txBody>
      </p:sp>
      <p:sp>
        <p:nvSpPr>
          <p:cNvPr id="5" name="TextBox 4"/>
          <p:cNvSpPr txBox="1"/>
          <p:nvPr/>
        </p:nvSpPr>
        <p:spPr>
          <a:xfrm>
            <a:off x="838199" y="3545403"/>
            <a:ext cx="2359842" cy="2862322"/>
          </a:xfrm>
          <a:prstGeom prst="rect">
            <a:avLst/>
          </a:prstGeom>
          <a:noFill/>
        </p:spPr>
        <p:txBody>
          <a:bodyPr wrap="square" rtlCol="0">
            <a:spAutoFit/>
          </a:bodyPr>
          <a:lstStyle/>
          <a:p>
            <a:r>
              <a:rPr lang="en-US" sz="900" dirty="0"/>
              <a:t>&lt;</a:t>
            </a:r>
            <a:r>
              <a:rPr lang="en-US" sz="900" dirty="0" err="1"/>
              <a:t>GetPosition</a:t>
            </a:r>
            <a:r>
              <a:rPr lang="en-US" sz="900" dirty="0"/>
              <a:t> Code="0" &gt;</a:t>
            </a:r>
          </a:p>
          <a:p>
            <a:r>
              <a:rPr lang="en-US" sz="900" dirty="0"/>
              <a:t>&lt;</a:t>
            </a:r>
            <a:r>
              <a:rPr lang="en-US" sz="900" dirty="0" err="1"/>
              <a:t>TTVAPosition</a:t>
            </a:r>
            <a:r>
              <a:rPr lang="en-US" sz="900" dirty="0"/>
              <a:t> </a:t>
            </a:r>
          </a:p>
          <a:p>
            <a:r>
              <a:rPr lang="en-US" sz="900" dirty="0" err="1"/>
              <a:t>CatNum</a:t>
            </a:r>
            <a:r>
              <a:rPr lang="en-US" sz="900" dirty="0"/>
              <a:t>="25544" </a:t>
            </a:r>
          </a:p>
          <a:p>
            <a:r>
              <a:rPr lang="en-US" sz="900" dirty="0" err="1"/>
              <a:t>DataSource</a:t>
            </a:r>
            <a:r>
              <a:rPr lang="en-US" sz="900" dirty="0"/>
              <a:t>="</a:t>
            </a:r>
            <a:r>
              <a:rPr lang="en-US" sz="900" dirty="0" err="1"/>
              <a:t>tus_Uplink</a:t>
            </a:r>
            <a:r>
              <a:rPr lang="en-US" sz="900" dirty="0"/>
              <a:t>" </a:t>
            </a:r>
          </a:p>
          <a:p>
            <a:r>
              <a:rPr lang="en-US" sz="900" dirty="0"/>
              <a:t>Format="</a:t>
            </a:r>
            <a:r>
              <a:rPr lang="en-US" sz="900" dirty="0" err="1"/>
              <a:t>tpf_Cartesian</a:t>
            </a:r>
            <a:r>
              <a:rPr lang="en-US" sz="900" dirty="0"/>
              <a:t>" </a:t>
            </a:r>
          </a:p>
          <a:p>
            <a:r>
              <a:rPr lang="en-US" sz="900" dirty="0" err="1"/>
              <a:t>LastUpdateJD</a:t>
            </a:r>
            <a:r>
              <a:rPr lang="en-US" sz="900" dirty="0"/>
              <a:t>="2457968.38230619" </a:t>
            </a:r>
          </a:p>
          <a:p>
            <a:r>
              <a:rPr lang="en-US" sz="900" dirty="0" err="1"/>
              <a:t>LastUpdateTime</a:t>
            </a:r>
            <a:r>
              <a:rPr lang="en-US" sz="900" dirty="0"/>
              <a:t>="2017/214/21:10:31.27" &gt;</a:t>
            </a:r>
          </a:p>
          <a:p>
            <a:r>
              <a:rPr lang="en-US" sz="900" dirty="0"/>
              <a:t>&lt;TStateVectorEx </a:t>
            </a:r>
          </a:p>
          <a:p>
            <a:r>
              <a:rPr lang="en-US" sz="900" dirty="0" err="1"/>
              <a:t>epochjd</a:t>
            </a:r>
            <a:r>
              <a:rPr lang="en-US" sz="900" dirty="0"/>
              <a:t>="2457968.07298611" </a:t>
            </a:r>
          </a:p>
          <a:p>
            <a:r>
              <a:rPr lang="en-US" sz="900" dirty="0" err="1"/>
              <a:t>epochstr</a:t>
            </a:r>
            <a:r>
              <a:rPr lang="en-US" sz="900" dirty="0"/>
              <a:t>="2017/214/13:45:06" </a:t>
            </a:r>
          </a:p>
          <a:p>
            <a:r>
              <a:rPr lang="en-US" sz="900" dirty="0"/>
              <a:t>frame="rf_M50" </a:t>
            </a:r>
          </a:p>
          <a:p>
            <a:r>
              <a:rPr lang="en-US" sz="900" dirty="0" err="1"/>
              <a:t>orbitnumber</a:t>
            </a:r>
            <a:r>
              <a:rPr lang="en-US" sz="900" dirty="0"/>
              <a:t>="41784" </a:t>
            </a:r>
          </a:p>
          <a:p>
            <a:r>
              <a:rPr lang="en-US" sz="900" dirty="0"/>
              <a:t>x="1533431.0500000000470000" </a:t>
            </a:r>
          </a:p>
          <a:p>
            <a:r>
              <a:rPr lang="en-US" sz="900" dirty="0" err="1"/>
              <a:t>xdot</a:t>
            </a:r>
            <a:r>
              <a:rPr lang="en-US" sz="900" dirty="0"/>
              <a:t>="-7311.2845200000001570" </a:t>
            </a:r>
          </a:p>
          <a:p>
            <a:r>
              <a:rPr lang="en-US" sz="900" dirty="0"/>
              <a:t>y="3941286.9700000002050000" </a:t>
            </a:r>
          </a:p>
          <a:p>
            <a:r>
              <a:rPr lang="en-US" sz="900" dirty="0" err="1"/>
              <a:t>ydot</a:t>
            </a:r>
            <a:r>
              <a:rPr lang="en-US" sz="900" dirty="0"/>
              <a:t>="2212.7750700000001420" </a:t>
            </a:r>
          </a:p>
          <a:p>
            <a:r>
              <a:rPr lang="en-US" sz="900" dirty="0"/>
              <a:t>z="-5313663.4400000004100000" </a:t>
            </a:r>
          </a:p>
          <a:p>
            <a:r>
              <a:rPr lang="en-US" sz="900" dirty="0" err="1"/>
              <a:t>zdot</a:t>
            </a:r>
            <a:r>
              <a:rPr lang="en-US" sz="900" dirty="0"/>
              <a:t>="-469.7265699999999810" /&gt;</a:t>
            </a:r>
          </a:p>
          <a:p>
            <a:r>
              <a:rPr lang="en-US" sz="900" dirty="0"/>
              <a:t>&lt;/</a:t>
            </a:r>
            <a:r>
              <a:rPr lang="en-US" sz="900" dirty="0" err="1"/>
              <a:t>TTVAPosition</a:t>
            </a:r>
            <a:r>
              <a:rPr lang="en-US" sz="900" dirty="0"/>
              <a:t> &gt;</a:t>
            </a:r>
          </a:p>
          <a:p>
            <a:r>
              <a:rPr lang="en-US" sz="900" dirty="0"/>
              <a:t>&lt;/</a:t>
            </a:r>
            <a:r>
              <a:rPr lang="en-US" sz="900" dirty="0" err="1"/>
              <a:t>GetPosition</a:t>
            </a:r>
            <a:r>
              <a:rPr lang="en-US" sz="900" dirty="0"/>
              <a:t> </a:t>
            </a:r>
            <a:r>
              <a:rPr lang="en-US" sz="900" dirty="0" smtClean="0"/>
              <a:t>&gt;</a:t>
            </a:r>
            <a:endParaRPr lang="en-US" sz="900" dirty="0"/>
          </a:p>
        </p:txBody>
      </p:sp>
      <p:sp>
        <p:nvSpPr>
          <p:cNvPr id="6" name="TextBox 5"/>
          <p:cNvSpPr txBox="1"/>
          <p:nvPr/>
        </p:nvSpPr>
        <p:spPr>
          <a:xfrm>
            <a:off x="3892079" y="4176345"/>
            <a:ext cx="6166319" cy="1600438"/>
          </a:xfrm>
          <a:prstGeom prst="rect">
            <a:avLst/>
          </a:prstGeom>
          <a:noFill/>
        </p:spPr>
        <p:txBody>
          <a:bodyPr wrap="square" rtlCol="0">
            <a:spAutoFit/>
          </a:bodyPr>
          <a:lstStyle/>
          <a:p>
            <a:r>
              <a:rPr lang="en-US" sz="1600" dirty="0"/>
              <a:t>The state vector time tag and XYZ position and velocity components are found in the ‘TStateVectorEx’ element</a:t>
            </a:r>
            <a:r>
              <a:rPr lang="en-US" sz="1600" dirty="0" smtClean="0"/>
              <a:t>.</a:t>
            </a:r>
          </a:p>
          <a:p>
            <a:endParaRPr lang="en-US" sz="1600" dirty="0"/>
          </a:p>
          <a:p>
            <a:r>
              <a:rPr lang="en-US" sz="1600" dirty="0" smtClean="0"/>
              <a:t>(</a:t>
            </a:r>
            <a:r>
              <a:rPr lang="en-US" sz="1600" dirty="0"/>
              <a:t>Side note that the requested format can also be a Two-Line Element set if desired.)</a:t>
            </a:r>
          </a:p>
          <a:p>
            <a:endParaRPr lang="en-US" dirty="0"/>
          </a:p>
        </p:txBody>
      </p:sp>
    </p:spTree>
    <p:extLst>
      <p:ext uri="{BB962C8B-B14F-4D97-AF65-F5344CB8AC3E}">
        <p14:creationId xmlns:p14="http://schemas.microsoft.com/office/powerpoint/2010/main" val="145710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Input of a SV or TLE</a:t>
            </a:r>
            <a:endParaRPr lang="en-US" dirty="0"/>
          </a:p>
        </p:txBody>
      </p:sp>
      <p:sp>
        <p:nvSpPr>
          <p:cNvPr id="3" name="Content Placeholder 2"/>
          <p:cNvSpPr>
            <a:spLocks noGrp="1"/>
          </p:cNvSpPr>
          <p:nvPr>
            <p:ph idx="1"/>
          </p:nvPr>
        </p:nvSpPr>
        <p:spPr/>
        <p:txBody>
          <a:bodyPr/>
          <a:lstStyle/>
          <a:p>
            <a:r>
              <a:rPr lang="en-US" sz="2400" dirty="0" smtClean="0"/>
              <a:t>The connection to the SSC will be critical to the success of your project, however</a:t>
            </a:r>
            <a:r>
              <a:rPr lang="en-US" sz="2400" dirty="0"/>
              <a:t>, without a SSC here on the ground, we will be unable to test the app should there not be a manual way to input either a SV or TLE. Thus we must have a way to manually input a SV or TLE in order to test the app appropriately</a:t>
            </a:r>
            <a:r>
              <a:rPr lang="en-US" sz="2400" dirty="0" smtClean="0"/>
              <a:t>.</a:t>
            </a:r>
          </a:p>
          <a:p>
            <a:r>
              <a:rPr lang="en-US" sz="2400" dirty="0" smtClean="0"/>
              <a:t>The manual input for the app should be able to be entered in either a TLE or SV format, depending on which form you request the information in from the SSC. </a:t>
            </a:r>
            <a:endParaRPr lang="en-US" sz="2400" dirty="0"/>
          </a:p>
          <a:p>
            <a:endParaRPr lang="en-US" dirty="0"/>
          </a:p>
        </p:txBody>
      </p:sp>
    </p:spTree>
    <p:extLst>
      <p:ext uri="{BB962C8B-B14F-4D97-AF65-F5344CB8AC3E}">
        <p14:creationId xmlns:p14="http://schemas.microsoft.com/office/powerpoint/2010/main" val="1346358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TLE and SV Formats</a:t>
            </a:r>
            <a:endParaRPr lang="en-US" dirty="0"/>
          </a:p>
        </p:txBody>
      </p:sp>
      <p:sp>
        <p:nvSpPr>
          <p:cNvPr id="3" name="Content Placeholder 2"/>
          <p:cNvSpPr>
            <a:spLocks noGrp="1"/>
          </p:cNvSpPr>
          <p:nvPr>
            <p:ph idx="1"/>
          </p:nvPr>
        </p:nvSpPr>
        <p:spPr>
          <a:xfrm>
            <a:off x="838200" y="1825625"/>
            <a:ext cx="4343400" cy="4351338"/>
          </a:xfrm>
        </p:spPr>
        <p:txBody>
          <a:bodyPr>
            <a:normAutofit/>
          </a:bodyPr>
          <a:lstStyle/>
          <a:p>
            <a:pPr marL="0" indent="0">
              <a:buNone/>
            </a:pPr>
            <a:r>
              <a:rPr lang="en-US" sz="2000" dirty="0" smtClean="0"/>
              <a:t>TLE Format</a:t>
            </a:r>
          </a:p>
          <a:p>
            <a:pPr marL="0" indent="0">
              <a:buNone/>
            </a:pPr>
            <a:r>
              <a:rPr lang="en-US" sz="1400" dirty="0" smtClean="0"/>
              <a:t>Below was the State Vector for the ISS at 16:05:32 on October 4, 2017</a:t>
            </a:r>
          </a:p>
          <a:p>
            <a:pPr marL="0" indent="0">
              <a:buNone/>
            </a:pPr>
            <a:r>
              <a:rPr lang="en-US" sz="1000" dirty="0" smtClean="0"/>
              <a:t>1 25544U 98067A   04366.97178262  .00025660  00000-0  19490-3 0  4889</a:t>
            </a:r>
          </a:p>
          <a:p>
            <a:pPr marL="0" indent="0">
              <a:buNone/>
            </a:pPr>
            <a:r>
              <a:rPr lang="en-US" sz="1000" dirty="0" smtClean="0"/>
              <a:t>2 25544  51.6395  35.9552 0003614 149.9145 282.2606 15.72139126349398</a:t>
            </a:r>
          </a:p>
          <a:p>
            <a:pPr marL="0" indent="0">
              <a:buNone/>
            </a:pPr>
            <a:endParaRPr lang="en-US" sz="500" dirty="0"/>
          </a:p>
          <a:p>
            <a:pPr marL="0" indent="0">
              <a:buNone/>
            </a:pPr>
            <a:r>
              <a:rPr lang="en-US" sz="1400" dirty="0" smtClean="0"/>
              <a:t>See the below resources for help understanding the components of a TLE</a:t>
            </a:r>
          </a:p>
          <a:p>
            <a:pPr marL="0" indent="0">
              <a:buNone/>
            </a:pPr>
            <a:r>
              <a:rPr lang="en-US" sz="1400" dirty="0" smtClean="0">
                <a:hlinkClick r:id="rId2"/>
              </a:rPr>
              <a:t>http://www.celestrak.com/columns/v04n03/</a:t>
            </a:r>
            <a:endParaRPr lang="en-US" sz="1400" dirty="0" smtClean="0"/>
          </a:p>
          <a:p>
            <a:pPr marL="0" indent="0">
              <a:buNone/>
            </a:pPr>
            <a:r>
              <a:rPr lang="en-US" sz="1400" dirty="0" smtClean="0">
                <a:hlinkClick r:id="rId3"/>
              </a:rPr>
              <a:t>https://en.wikipedia.org/wiki/Two-line_element_set</a:t>
            </a:r>
            <a:endParaRPr lang="en-US" sz="1400" dirty="0" smtClean="0"/>
          </a:p>
          <a:p>
            <a:pPr marL="0" indent="0">
              <a:buNone/>
            </a:pPr>
            <a:endParaRPr lang="en-US" sz="1400" dirty="0" smtClean="0"/>
          </a:p>
          <a:p>
            <a:pPr marL="0" indent="0">
              <a:buNone/>
            </a:pPr>
            <a:endParaRPr lang="en-US" sz="1400" dirty="0"/>
          </a:p>
        </p:txBody>
      </p:sp>
      <p:sp>
        <p:nvSpPr>
          <p:cNvPr id="4" name="TextBox 3"/>
          <p:cNvSpPr txBox="1"/>
          <p:nvPr/>
        </p:nvSpPr>
        <p:spPr>
          <a:xfrm>
            <a:off x="6969211" y="1825625"/>
            <a:ext cx="3978875" cy="5170646"/>
          </a:xfrm>
          <a:prstGeom prst="rect">
            <a:avLst/>
          </a:prstGeom>
          <a:noFill/>
        </p:spPr>
        <p:txBody>
          <a:bodyPr wrap="square" rtlCol="0">
            <a:spAutoFit/>
          </a:bodyPr>
          <a:lstStyle/>
          <a:p>
            <a:r>
              <a:rPr lang="en-US" sz="2000" dirty="0" smtClean="0"/>
              <a:t>SV Format</a:t>
            </a:r>
          </a:p>
          <a:p>
            <a:endParaRPr lang="en-US" sz="200" dirty="0" smtClean="0"/>
          </a:p>
          <a:p>
            <a:r>
              <a:rPr lang="en-US" sz="1400" dirty="0" smtClean="0"/>
              <a:t>Below was the SV for the ISS at 16:11:27 on October 4, 2017</a:t>
            </a:r>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r>
              <a:rPr lang="en-US" sz="1400" dirty="0" smtClean="0"/>
              <a:t>See the below resources for more help understanding the components of a SV</a:t>
            </a:r>
          </a:p>
          <a:p>
            <a:endParaRPr lang="en-US" sz="1400" dirty="0"/>
          </a:p>
          <a:p>
            <a:r>
              <a:rPr lang="en-US" sz="1400" dirty="0" smtClean="0">
                <a:hlinkClick r:id="rId4"/>
              </a:rPr>
              <a:t>https://en.wikipedia.org/wiki/Orbital_state_vectors</a:t>
            </a:r>
            <a:endParaRPr lang="en-US" sz="1400" dirty="0" smtClean="0"/>
          </a:p>
          <a:p>
            <a:endParaRPr lang="en-US" sz="1400" dirty="0"/>
          </a:p>
          <a:p>
            <a:r>
              <a:rPr lang="en-US" sz="1400" dirty="0" smtClean="0">
                <a:hlinkClick r:id="rId5"/>
              </a:rPr>
              <a:t>https://spaceflight.nasa.gov/realdata/elements/index.html</a:t>
            </a:r>
            <a:endParaRPr lang="en-US" sz="1400" dirty="0" smtClean="0"/>
          </a:p>
          <a:p>
            <a:endParaRPr lang="en-US" sz="1400" dirty="0"/>
          </a:p>
          <a:p>
            <a:r>
              <a:rPr lang="en-US" sz="1400" u="sng" dirty="0">
                <a:hlinkClick r:id="rId6"/>
              </a:rPr>
              <a:t>https://spaceflight.nasa.gov/realdata/sightings/SSapplications/Post/JavaSSOP/orbit/ISS/SVPOST.html</a:t>
            </a:r>
            <a:r>
              <a:rPr lang="en-US" sz="1400" dirty="0"/>
              <a:t> </a:t>
            </a:r>
          </a:p>
          <a:p>
            <a:endParaRPr lang="en-US" sz="1400" dirty="0" smtClean="0"/>
          </a:p>
          <a:p>
            <a:endParaRPr lang="en-US" sz="1400" dirty="0" smtClean="0"/>
          </a:p>
          <a:p>
            <a:endParaRPr lang="en-US" sz="1400" dirty="0"/>
          </a:p>
        </p:txBody>
      </p:sp>
      <p:sp>
        <p:nvSpPr>
          <p:cNvPr id="6" name="TextBox 5"/>
          <p:cNvSpPr txBox="1"/>
          <p:nvPr/>
        </p:nvSpPr>
        <p:spPr>
          <a:xfrm>
            <a:off x="6853881" y="2677855"/>
            <a:ext cx="2162772" cy="1323439"/>
          </a:xfrm>
          <a:prstGeom prst="rect">
            <a:avLst/>
          </a:prstGeom>
          <a:noFill/>
        </p:spPr>
        <p:txBody>
          <a:bodyPr wrap="none" rtlCol="0">
            <a:spAutoFit/>
          </a:bodyPr>
          <a:lstStyle/>
          <a:p>
            <a:r>
              <a:rPr lang="en-US" sz="1000" dirty="0" smtClean="0"/>
              <a:t>     TDR Cartesian                           </a:t>
            </a:r>
          </a:p>
          <a:p>
            <a:r>
              <a:rPr lang="en-US" sz="1000" dirty="0" smtClean="0"/>
              <a:t>    -----------------------------------</a:t>
            </a:r>
          </a:p>
          <a:p>
            <a:r>
              <a:rPr lang="en-US" sz="1000" dirty="0" smtClean="0"/>
              <a:t>     X    =       -8829502.78 </a:t>
            </a:r>
          </a:p>
          <a:p>
            <a:r>
              <a:rPr lang="en-US" sz="1000" dirty="0"/>
              <a:t> </a:t>
            </a:r>
            <a:r>
              <a:rPr lang="en-US" sz="1000" dirty="0" smtClean="0"/>
              <a:t>    Y    =       10709598.14  feet </a:t>
            </a:r>
          </a:p>
          <a:p>
            <a:r>
              <a:rPr lang="en-US" sz="1000" dirty="0"/>
              <a:t> </a:t>
            </a:r>
            <a:r>
              <a:rPr lang="en-US" sz="1000" dirty="0" smtClean="0"/>
              <a:t>    Z    =       17372248.25 </a:t>
            </a:r>
          </a:p>
          <a:p>
            <a:r>
              <a:rPr lang="en-US" sz="1000" dirty="0"/>
              <a:t> </a:t>
            </a:r>
            <a:r>
              <a:rPr lang="en-US" sz="1000" dirty="0" smtClean="0"/>
              <a:t>    XDOT =     -19821.286397 </a:t>
            </a:r>
          </a:p>
          <a:p>
            <a:r>
              <a:rPr lang="en-US" sz="1000" dirty="0"/>
              <a:t> </a:t>
            </a:r>
            <a:r>
              <a:rPr lang="en-US" sz="1000" dirty="0" smtClean="0"/>
              <a:t>    YDOT =     -13709.437290  feet/sec </a:t>
            </a:r>
          </a:p>
          <a:p>
            <a:r>
              <a:rPr lang="en-US" sz="1000" dirty="0"/>
              <a:t> </a:t>
            </a:r>
            <a:r>
              <a:rPr lang="en-US" sz="1000" dirty="0" smtClean="0"/>
              <a:t>    ZDOT =      -1605.885144</a:t>
            </a:r>
            <a:endParaRPr lang="en-US" sz="1000" dirty="0"/>
          </a:p>
        </p:txBody>
      </p:sp>
    </p:spTree>
    <p:extLst>
      <p:ext uri="{BB962C8B-B14F-4D97-AF65-F5344CB8AC3E}">
        <p14:creationId xmlns:p14="http://schemas.microsoft.com/office/powerpoint/2010/main" val="1943826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Functions of the App</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As for the interface of the app, we want it to function as follows</a:t>
            </a:r>
            <a:r>
              <a:rPr lang="en-US" sz="2400" dirty="0" smtClean="0"/>
              <a:t>:</a:t>
            </a:r>
            <a:endParaRPr lang="en-US" sz="2400" dirty="0"/>
          </a:p>
          <a:p>
            <a:pPr marL="0" indent="0">
              <a:buNone/>
            </a:pPr>
            <a:r>
              <a:rPr lang="en-US" sz="2400" dirty="0" smtClean="0"/>
              <a:t>     1. When </a:t>
            </a:r>
            <a:r>
              <a:rPr lang="en-US" sz="2400" dirty="0"/>
              <a:t>the app is opened up, it will immediately connect to the SSC and </a:t>
            </a:r>
            <a:r>
              <a:rPr lang="en-US" sz="2400" dirty="0" smtClean="0"/>
              <a:t>pull       the </a:t>
            </a:r>
            <a:r>
              <a:rPr lang="en-US" sz="2400" dirty="0"/>
              <a:t>most relevant SV or TLE. </a:t>
            </a:r>
          </a:p>
          <a:p>
            <a:pPr marL="0" indent="0">
              <a:buNone/>
            </a:pPr>
            <a:r>
              <a:rPr lang="en-US" sz="2400" dirty="0"/>
              <a:t> </a:t>
            </a:r>
            <a:r>
              <a:rPr lang="en-US" sz="2400" dirty="0" smtClean="0"/>
              <a:t>    2</a:t>
            </a:r>
            <a:r>
              <a:rPr lang="en-US" sz="2400" dirty="0"/>
              <a:t>. Once it has the information, it will then display a rough image of the </a:t>
            </a:r>
            <a:r>
              <a:rPr lang="en-US" sz="2400" dirty="0" smtClean="0"/>
              <a:t>	Country        the </a:t>
            </a:r>
            <a:r>
              <a:rPr lang="en-US" sz="2400" dirty="0"/>
              <a:t>ISS is currently </a:t>
            </a:r>
            <a:r>
              <a:rPr lang="en-US" sz="2400" dirty="0" smtClean="0"/>
              <a:t>over, the name </a:t>
            </a:r>
            <a:r>
              <a:rPr lang="en-US" sz="2400" dirty="0"/>
              <a:t>of the </a:t>
            </a:r>
            <a:r>
              <a:rPr lang="en-US" sz="2400" dirty="0" smtClean="0"/>
              <a:t>country, and the local time.</a:t>
            </a:r>
          </a:p>
          <a:p>
            <a:pPr marL="0" indent="0">
              <a:buNone/>
            </a:pPr>
            <a:endParaRPr lang="en-US" sz="2400" dirty="0" smtClean="0"/>
          </a:p>
          <a:p>
            <a:pPr marL="0" indent="0">
              <a:buNone/>
            </a:pPr>
            <a:r>
              <a:rPr lang="en-US" sz="2400" dirty="0" smtClean="0"/>
              <a:t>It is important that the app functions as such so it is easy to use for the crew on orbit.</a:t>
            </a:r>
            <a:r>
              <a:rPr lang="en-US" sz="2400" dirty="0"/>
              <a:t> It does not need to pull this information continuously, just once as the app is opened up. However, it would be a challenge, and something HUNCH would be interested in having, if y'all were able to figure out how to have the app pull the SV or TLE continuously from the SSC and show the ISS moving across the screen.</a:t>
            </a:r>
          </a:p>
          <a:p>
            <a:pPr marL="0" indent="0">
              <a:buNone/>
            </a:pPr>
            <a:endParaRPr lang="en-US" sz="2400"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1335663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Points</a:t>
            </a:r>
            <a:endParaRPr lang="en-US" dirty="0"/>
          </a:p>
        </p:txBody>
      </p:sp>
      <p:sp>
        <p:nvSpPr>
          <p:cNvPr id="3" name="Content Placeholder 2"/>
          <p:cNvSpPr>
            <a:spLocks noGrp="1"/>
          </p:cNvSpPr>
          <p:nvPr>
            <p:ph idx="1"/>
          </p:nvPr>
        </p:nvSpPr>
        <p:spPr>
          <a:xfrm>
            <a:off x="838200" y="1825625"/>
            <a:ext cx="8412892" cy="4351338"/>
          </a:xfrm>
        </p:spPr>
        <p:txBody>
          <a:bodyPr>
            <a:normAutofit/>
          </a:bodyPr>
          <a:lstStyle/>
          <a:p>
            <a:r>
              <a:rPr lang="en-US" sz="1800" dirty="0" smtClean="0"/>
              <a:t>Research into SV and TLE formats to better determine the format you want for your project.</a:t>
            </a:r>
          </a:p>
          <a:p>
            <a:r>
              <a:rPr lang="en-US" sz="1800" dirty="0" smtClean="0"/>
              <a:t>Research into the different time zones of the world as well as brushing up on your geography.</a:t>
            </a:r>
          </a:p>
          <a:p>
            <a:r>
              <a:rPr lang="en-US" sz="1800" dirty="0" smtClean="0"/>
              <a:t>Research into what language you want to use to program the app (Remember: If the language you select is not compatible with an IOS operating system, you can always write in a translator into a language that is).</a:t>
            </a:r>
          </a:p>
          <a:p>
            <a:r>
              <a:rPr lang="en-US" sz="1800" dirty="0" smtClean="0"/>
              <a:t>Research into USSPACECOM Identifiers</a:t>
            </a:r>
          </a:p>
          <a:p>
            <a:endParaRPr lang="en-US" sz="1800" dirty="0"/>
          </a:p>
        </p:txBody>
      </p:sp>
    </p:spTree>
    <p:extLst>
      <p:ext uri="{BB962C8B-B14F-4D97-AF65-F5344CB8AC3E}">
        <p14:creationId xmlns:p14="http://schemas.microsoft.com/office/powerpoint/2010/main" val="18464088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1117</Words>
  <Application>Microsoft Office PowerPoint</Application>
  <PresentationFormat>Widescreen</PresentationFormat>
  <Paragraphs>99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ISS Location APP</vt:lpstr>
      <vt:lpstr>Constraints</vt:lpstr>
      <vt:lpstr>The Programming Language</vt:lpstr>
      <vt:lpstr>The Connection to Station</vt:lpstr>
      <vt:lpstr>SSC Connection Example</vt:lpstr>
      <vt:lpstr>Manual Input of a SV or TLE</vt:lpstr>
      <vt:lpstr>Examples of TLE and SV Formats</vt:lpstr>
      <vt:lpstr>Basic Functions of the App</vt:lpstr>
      <vt:lpstr>Research Points</vt:lpstr>
      <vt:lpstr>Additional Resources</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 Location APP</dc:title>
  <dc:creator>Sammons, John L. (JSC-OZ611)[TEXAS A&amp;M UNIVERSITY-STRATEGIC EDUCATION ALLIANCE]</dc:creator>
  <cp:lastModifiedBy>Sammons, John L. (JSC-OZ611)[TEXAS A&amp;M UNIVERSITY-STRATEGIC EDUCATION ALLIANCE]</cp:lastModifiedBy>
  <cp:revision>9</cp:revision>
  <dcterms:created xsi:type="dcterms:W3CDTF">2017-10-04T20:36:49Z</dcterms:created>
  <dcterms:modified xsi:type="dcterms:W3CDTF">2017-10-04T21:43:14Z</dcterms:modified>
</cp:coreProperties>
</file>